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ndara" panose="020E050203030302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783E0-469B-4331-9979-2FB387DD3FE8}">
  <a:tblStyle styleId="{46A783E0-469B-4331-9979-2FB387DD3FE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Copyright © 2019 by The Contracting Education Academy at Georgia Tech.  Permission is hereby granted to Procurement Technical Assistance Centers (PTACs), who are members in good standing of the Association of Procurement Technical Assistance Centers (APTAC), to use and modify this presentation in conjunction with the delivery of training and other services to clients.  No other permission or use is granted.</a:t>
            </a: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
        <p:nvSpPr>
          <p:cNvPr id="136" name="Google Shape;136;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37" name="Google Shape;137;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Stress that it’s important for folks to spend some time to make sure they identify the correct NAICS code or codes that apply to their business!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If the presenter has an internet connection, he/she can click on the URL shown on this slide to go to the NAICS page and demonstrate how to search for codes by using multiple key words.</a:t>
            </a:r>
            <a:endParaRPr b="0"/>
          </a:p>
        </p:txBody>
      </p:sp>
      <p:sp>
        <p:nvSpPr>
          <p:cNvPr id="230" name="Google Shape;230;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31" name="Google Shape;231;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Tell everyone you’re now going to talk about the specifics of obtaining HUBZone certification.</a:t>
            </a:r>
            <a:endParaRPr/>
          </a:p>
          <a:p>
            <a:pPr marL="0" lvl="0" indent="0" algn="l" rtl="0">
              <a:spcBef>
                <a:spcPts val="0"/>
              </a:spcBef>
              <a:spcAft>
                <a:spcPts val="0"/>
              </a:spcAft>
              <a:buNone/>
            </a:pPr>
            <a:endParaRPr/>
          </a:p>
        </p:txBody>
      </p:sp>
      <p:sp>
        <p:nvSpPr>
          <p:cNvPr id="243" name="Google Shape;2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44" name="Google Shape;24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45" name="Google Shape;245;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meant to remind everyone of what a PTAC normally advises in initial counseling sessions with new clients.  </a:t>
            </a:r>
            <a:r>
              <a:rPr lang="en-US" b="0" i="0"/>
              <a:t>Even if there are folks in attendance who have performed these basics, this slide will be a good reminder of how important these steps are.</a:t>
            </a:r>
            <a:endParaRPr/>
          </a:p>
          <a:p>
            <a:pPr marL="0" lvl="0" indent="0" algn="l" rtl="0">
              <a:spcBef>
                <a:spcPts val="0"/>
              </a:spcBef>
              <a:spcAft>
                <a:spcPts val="0"/>
              </a:spcAft>
              <a:buNone/>
            </a:pPr>
            <a:endParaRPr b="0" i="0"/>
          </a:p>
          <a:p>
            <a:pPr marL="0" marR="0" lvl="1" indent="0" algn="l" rtl="0">
              <a:lnSpc>
                <a:spcPct val="100000"/>
              </a:lnSpc>
              <a:spcBef>
                <a:spcPts val="0"/>
              </a:spcBef>
              <a:spcAft>
                <a:spcPts val="0"/>
              </a:spcAft>
              <a:buClr>
                <a:schemeClr val="dk1"/>
              </a:buClr>
              <a:buSzPts val="1200"/>
              <a:buFont typeface="Calibri"/>
              <a:buNone/>
            </a:pPr>
            <a:r>
              <a:rPr lang="en-US" b="1" i="0"/>
              <a:t>Notes: </a:t>
            </a:r>
            <a:endParaRPr/>
          </a:p>
          <a:p>
            <a:pPr marL="171450" marR="0" lvl="1" indent="-171450" algn="l" rtl="0">
              <a:lnSpc>
                <a:spcPct val="100000"/>
              </a:lnSpc>
              <a:spcBef>
                <a:spcPts val="0"/>
              </a:spcBef>
              <a:spcAft>
                <a:spcPts val="0"/>
              </a:spcAft>
              <a:buClr>
                <a:schemeClr val="dk1"/>
              </a:buClr>
              <a:buSzPts val="1200"/>
              <a:buFont typeface="Arial"/>
              <a:buChar char="•"/>
            </a:pPr>
            <a:r>
              <a:rPr lang="en-US" b="0" i="0"/>
              <a:t>TIN and EIN are the same thing. </a:t>
            </a:r>
            <a:r>
              <a:rPr lang="en-US"/>
              <a:t>The FAR says “Taxpayer Identification Number,” and the IRS calls it “Employer Identification Number.”  Businesses can obtain an EIN on the IRS web site.</a:t>
            </a:r>
            <a:endParaRPr/>
          </a:p>
          <a:p>
            <a:pPr marL="171450" marR="0" lvl="1" indent="-171450" algn="l" rtl="0">
              <a:lnSpc>
                <a:spcPct val="100000"/>
              </a:lnSpc>
              <a:spcBef>
                <a:spcPts val="0"/>
              </a:spcBef>
              <a:spcAft>
                <a:spcPts val="0"/>
              </a:spcAft>
              <a:buClr>
                <a:schemeClr val="dk1"/>
              </a:buClr>
              <a:buSzPts val="1200"/>
              <a:buFont typeface="Arial"/>
              <a:buChar char="•"/>
            </a:pPr>
            <a:r>
              <a:rPr lang="en-US"/>
              <a:t>DUNS stands for “Data Universal Numbering System.”  Obtaining a DUNS number is free. Businesses can obtain a DUNS number on the Dun &amp; Bradstreet web site.  Use of DUNS numbers are scheduled to be phased out by the federal government in December 2020.  DUNS numbers will be replaced by a “unique entity identifier” called SAMMI which stands for </a:t>
            </a:r>
            <a:r>
              <a:rPr lang="en-US" sz="1200">
                <a:solidFill>
                  <a:schemeClr val="dk1"/>
                </a:solidFill>
                <a:latin typeface="Calibri"/>
                <a:ea typeface="Calibri"/>
                <a:cs typeface="Calibri"/>
                <a:sym typeface="Calibri"/>
              </a:rPr>
              <a:t>SAM Managed Identifier.</a:t>
            </a:r>
            <a:endParaRPr i="1"/>
          </a:p>
          <a:p>
            <a:pPr marL="0" marR="0" lvl="1"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b="1" i="1"/>
          </a:p>
          <a:p>
            <a:pPr marL="0" lvl="0" indent="0" algn="l" rtl="0">
              <a:spcBef>
                <a:spcPts val="0"/>
              </a:spcBef>
              <a:spcAft>
                <a:spcPts val="0"/>
              </a:spcAft>
              <a:buNone/>
            </a:pPr>
            <a:endParaRPr b="1" i="1"/>
          </a:p>
        </p:txBody>
      </p:sp>
      <p:sp>
        <p:nvSpPr>
          <p:cNvPr id="253" name="Google Shape;253;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54" name="Google Shape;254;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55" name="Google Shape;25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last bullet states the point of this slide:  There are lots of questions that can arise, and all of these references may need to be consulted to find the correct answers.  We are going to cover only the basics in this class.   </a:t>
            </a:r>
            <a:endParaRPr/>
          </a:p>
          <a:p>
            <a:pPr marL="0" lvl="0" indent="0" algn="l" rtl="0">
              <a:spcBef>
                <a:spcPts val="0"/>
              </a:spcBef>
              <a:spcAft>
                <a:spcPts val="0"/>
              </a:spcAft>
              <a:buNone/>
            </a:pPr>
            <a:endParaRPr/>
          </a:p>
          <a:p>
            <a:pPr marL="0" lvl="0" indent="0" algn="l" rtl="0">
              <a:spcBef>
                <a:spcPts val="0"/>
              </a:spcBef>
              <a:spcAft>
                <a:spcPts val="0"/>
              </a:spcAft>
              <a:buNone/>
            </a:pPr>
            <a:r>
              <a:rPr lang="en-US"/>
              <a:t>Individual questions like -- “What if I sell my company?   How should I interpret ‘control’ in my company?   What about owners’ stock options and their effect on whether or not I qualify as a small business?    Can I have a silent partner?”  -- are best answered on a one-on-one basis and not in a class setting.</a:t>
            </a:r>
            <a:endParaRPr/>
          </a:p>
        </p:txBody>
      </p:sp>
      <p:sp>
        <p:nvSpPr>
          <p:cNvPr id="264" name="Google Shape;264;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65" name="Google Shape;265;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66" name="Google Shape;2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Tell your audience that the VA does not use the term certification.  Instead, they use “verification.”</a:t>
            </a:r>
            <a:endParaRPr/>
          </a:p>
        </p:txBody>
      </p:sp>
      <p:sp>
        <p:nvSpPr>
          <p:cNvPr id="299" name="Google Shape;29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13 CFR § 125.12(g)(1) provides that "[o]ne or more service-disabled veterans must be entitled to receive [a]t least 51 percent of the annual distribution of profits paid to the owners of a corporation, partnership, or limited liability company concern." </a:t>
            </a:r>
            <a:endParaRPr/>
          </a:p>
          <a:p>
            <a:pPr marL="0" lvl="0" indent="0" algn="l" rtl="0">
              <a:spcBef>
                <a:spcPts val="0"/>
              </a:spcBef>
              <a:spcAft>
                <a:spcPts val="0"/>
              </a:spcAft>
              <a:buNone/>
            </a:pPr>
            <a:r>
              <a:rPr lang="en-US"/>
              <a:t>Previously, if a Veteran owner resided in any of the community property states or territories and was married, the Veteran was presumed to only own an undivided half (i.e., 50 percent of the community property). This is no longer the case for verification purposes. Thus, in states with community property laws, ownership is now determined without regard to community property. The Veteran need not submit evidence that the property is legally treated as separate property. </a:t>
            </a:r>
            <a:endParaRPr/>
          </a:p>
        </p:txBody>
      </p:sp>
      <p:sp>
        <p:nvSpPr>
          <p:cNvPr id="307" name="Google Shape;30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your PTAC’s services, and invite attendees to become a client.</a:t>
            </a:r>
            <a:endParaRPr/>
          </a:p>
          <a:p>
            <a:pPr marL="0" lvl="0" indent="0" algn="l" rtl="0">
              <a:spcBef>
                <a:spcPts val="0"/>
              </a:spcBef>
              <a:spcAft>
                <a:spcPts val="0"/>
              </a:spcAft>
              <a:buNone/>
            </a:pPr>
            <a:endParaRPr/>
          </a:p>
          <a:p>
            <a:pPr marL="0" lvl="0" indent="0" algn="l" rtl="0">
              <a:spcBef>
                <a:spcPts val="0"/>
              </a:spcBef>
              <a:spcAft>
                <a:spcPts val="0"/>
              </a:spcAft>
              <a:buNone/>
            </a:pPr>
            <a:r>
              <a:rPr lang="en-US"/>
              <a:t>Always emphasize the importance of </a:t>
            </a:r>
            <a:r>
              <a:rPr lang="en-US" b="1" i="1"/>
              <a:t>continuous learning!</a:t>
            </a:r>
            <a:endParaRPr/>
          </a:p>
        </p:txBody>
      </p:sp>
      <p:sp>
        <p:nvSpPr>
          <p:cNvPr id="145" name="Google Shape;145;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6" name="Google Shape;146;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solidFill>
                  <a:srgbClr val="1D1C1D"/>
                </a:solidFill>
                <a:highlight>
                  <a:srgbClr val="F8F8F8"/>
                </a:highlight>
                <a:latin typeface="Arial"/>
                <a:ea typeface="Arial"/>
                <a:cs typeface="Arial"/>
                <a:sym typeface="Arial"/>
              </a:rPr>
              <a:t>Devote Full Time to Business - This is current as of Jan 2020 - Preparing for Verification briefing. The theory behind this is that if the veteran cannot dedicate time to work for the company during normal business hours due to another part-time, full-time, (job or school) that the veteran cannot have "control" of the day-to-day and long term decision making of the business. Also attached is a brief for normal business hours.</a:t>
            </a:r>
            <a:endParaRPr/>
          </a:p>
        </p:txBody>
      </p:sp>
      <p:sp>
        <p:nvSpPr>
          <p:cNvPr id="315" name="Google Shape;31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Another tip for your clients: </a:t>
            </a:r>
            <a:r>
              <a:rPr lang="en-US" sz="1200"/>
              <a:t>Registrants should not opt-out of public display of their record because it makes them not visible to those who use SAM to search for small businesses.</a:t>
            </a:r>
            <a:endParaRPr/>
          </a:p>
          <a:p>
            <a:pPr marL="0" lvl="0" indent="0" algn="l" rtl="0">
              <a:spcBef>
                <a:spcPts val="0"/>
              </a:spcBef>
              <a:spcAft>
                <a:spcPts val="0"/>
              </a:spcAft>
              <a:buNone/>
            </a:pPr>
            <a:endParaRPr/>
          </a:p>
        </p:txBody>
      </p:sp>
      <p:sp>
        <p:nvSpPr>
          <p:cNvPr id="324" name="Google Shape;324;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25" name="Google Shape;325;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26" name="Google Shape;32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92512e607_5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92512e607_5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892512e607_5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92512e607_5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92512e607_5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892512e607_5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If the veteran </a:t>
            </a:r>
            <a:r>
              <a:rPr lang="en-US" sz="1200" b="1" i="1">
                <a:solidFill>
                  <a:schemeClr val="dk1"/>
                </a:solidFill>
                <a:latin typeface="Calibri"/>
                <a:ea typeface="Calibri"/>
                <a:cs typeface="Calibri"/>
                <a:sym typeface="Calibri"/>
              </a:rPr>
              <a:t>already has a DS Logon</a:t>
            </a:r>
            <a:r>
              <a:rPr lang="en-US" sz="1200">
                <a:solidFill>
                  <a:schemeClr val="dk1"/>
                </a:solidFill>
                <a:latin typeface="Calibri"/>
                <a:ea typeface="Calibri"/>
                <a:cs typeface="Calibri"/>
                <a:sym typeface="Calibri"/>
              </a:rPr>
              <a:t>, then he or she can use their existing User Name and Password at the same site – myaccess.dmdc.osd.mil – to gain access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DFAS MyPay or eBenefits Usernames and Passwords are usually identical.</a:t>
            </a:r>
            <a:endParaRPr/>
          </a:p>
        </p:txBody>
      </p:sp>
      <p:sp>
        <p:nvSpPr>
          <p:cNvPr id="385" name="Google Shape;38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Refer attendees to contact their local PTAC office for further assistance</a:t>
            </a:r>
            <a:endParaRPr/>
          </a:p>
        </p:txBody>
      </p:sp>
      <p:sp>
        <p:nvSpPr>
          <p:cNvPr id="157" name="Google Shape;15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92512e607_5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92512e607_5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75000"/>
              </a:lnSpc>
              <a:spcBef>
                <a:spcPts val="900"/>
              </a:spcBef>
              <a:spcAft>
                <a:spcPts val="0"/>
              </a:spcAft>
              <a:buClr>
                <a:schemeClr val="dk1"/>
              </a:buClr>
              <a:buSzPts val="1100"/>
              <a:buFont typeface="Arial"/>
              <a:buNone/>
            </a:pPr>
            <a:r>
              <a:rPr lang="en-US" sz="1400">
                <a:solidFill>
                  <a:srgbClr val="3366FF"/>
                </a:solidFill>
                <a:highlight>
                  <a:srgbClr val="FFFFFF"/>
                </a:highlight>
                <a:latin typeface="Georgia"/>
                <a:ea typeface="Georgia"/>
                <a:cs typeface="Georgia"/>
                <a:sym typeface="Georgia"/>
              </a:rPr>
              <a:t>Intake</a:t>
            </a:r>
            <a:endParaRPr sz="1400">
              <a:solidFill>
                <a:srgbClr val="3366FF"/>
              </a:solidFill>
              <a:highlight>
                <a:srgbClr val="FFFFFF"/>
              </a:highlight>
              <a:latin typeface="Georgia"/>
              <a:ea typeface="Georgia"/>
              <a:cs typeface="Georgia"/>
              <a:sym typeface="Georgia"/>
            </a:endParaRPr>
          </a:p>
          <a:p>
            <a:pPr marL="0" marR="139700" lvl="0" indent="0" algn="l" rtl="0">
              <a:lnSpc>
                <a:spcPct val="150000"/>
              </a:lnSpc>
              <a:spcBef>
                <a:spcPts val="0"/>
              </a:spcBef>
              <a:spcAft>
                <a:spcPts val="0"/>
              </a:spcAft>
              <a:buClr>
                <a:schemeClr val="dk1"/>
              </a:buClr>
              <a:buSzPts val="1100"/>
              <a:buFont typeface="Arial"/>
              <a:buNone/>
            </a:pPr>
            <a:r>
              <a:rPr lang="en-US" b="1">
                <a:solidFill>
                  <a:srgbClr val="2E2E2E"/>
                </a:solidFill>
                <a:highlight>
                  <a:srgbClr val="FFFFFF"/>
                </a:highlight>
                <a:latin typeface="Arial"/>
                <a:ea typeface="Arial"/>
                <a:cs typeface="Arial"/>
                <a:sym typeface="Arial"/>
              </a:rPr>
              <a:t>Intake Analyst:</a:t>
            </a:r>
            <a:endParaRPr b="1">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Administers welcome phone call to applicant</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Answers Veteran’s pre-application questions</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Assists Veteran with gathering the required documents and submitting a complete application</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Validates Veteran or Service-disabled Veteran status</a:t>
            </a:r>
            <a:endParaRPr sz="1000">
              <a:solidFill>
                <a:srgbClr val="2E2E2E"/>
              </a:solidFill>
              <a:highlight>
                <a:srgbClr val="FFFFFF"/>
              </a:highlight>
              <a:latin typeface="Arial"/>
              <a:ea typeface="Arial"/>
              <a:cs typeface="Arial"/>
              <a:sym typeface="Arial"/>
            </a:endParaRPr>
          </a:p>
          <a:p>
            <a:pPr marL="0" lvl="0" indent="0" algn="l" rtl="0">
              <a:lnSpc>
                <a:spcPct val="175000"/>
              </a:lnSpc>
              <a:spcBef>
                <a:spcPts val="900"/>
              </a:spcBef>
              <a:spcAft>
                <a:spcPts val="0"/>
              </a:spcAft>
              <a:buClr>
                <a:schemeClr val="dk1"/>
              </a:buClr>
              <a:buSzPts val="1100"/>
              <a:buFont typeface="Arial"/>
              <a:buNone/>
            </a:pPr>
            <a:r>
              <a:rPr lang="en-US" sz="1400">
                <a:solidFill>
                  <a:srgbClr val="3366FF"/>
                </a:solidFill>
                <a:highlight>
                  <a:srgbClr val="FFFFFF"/>
                </a:highlight>
                <a:latin typeface="Georgia"/>
                <a:ea typeface="Georgia"/>
                <a:cs typeface="Georgia"/>
                <a:sym typeface="Georgia"/>
              </a:rPr>
              <a:t>Assessment</a:t>
            </a:r>
            <a:endParaRPr sz="1400">
              <a:solidFill>
                <a:srgbClr val="3366FF"/>
              </a:solidFill>
              <a:highlight>
                <a:srgbClr val="FFFFFF"/>
              </a:highlight>
              <a:latin typeface="Georgia"/>
              <a:ea typeface="Georgia"/>
              <a:cs typeface="Georgia"/>
              <a:sym typeface="Georgia"/>
            </a:endParaRPr>
          </a:p>
          <a:p>
            <a:pPr marL="0" marR="139700" lvl="0" indent="0" algn="l" rtl="0">
              <a:lnSpc>
                <a:spcPct val="150000"/>
              </a:lnSpc>
              <a:spcBef>
                <a:spcPts val="0"/>
              </a:spcBef>
              <a:spcAft>
                <a:spcPts val="0"/>
              </a:spcAft>
              <a:buClr>
                <a:schemeClr val="dk1"/>
              </a:buClr>
              <a:buSzPts val="1100"/>
              <a:buFont typeface="Arial"/>
              <a:buNone/>
            </a:pPr>
            <a:r>
              <a:rPr lang="en-US" b="1">
                <a:solidFill>
                  <a:srgbClr val="2E2E2E"/>
                </a:solidFill>
                <a:highlight>
                  <a:srgbClr val="FFFFFF"/>
                </a:highlight>
                <a:latin typeface="Arial"/>
                <a:ea typeface="Arial"/>
                <a:cs typeface="Arial"/>
                <a:sym typeface="Arial"/>
              </a:rPr>
              <a:t>Case Analyst:</a:t>
            </a:r>
            <a:endParaRPr b="1">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Performs a thorough review of all required documents to verify Veteran ownership and control eligibility</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Provides the Veteran an opportunity to address any potential eligibility issue</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Submits a recommendation for approval or denial to the Federal Review team</a:t>
            </a:r>
            <a:endParaRPr sz="1000">
              <a:solidFill>
                <a:srgbClr val="2E2E2E"/>
              </a:solidFill>
              <a:highlight>
                <a:srgbClr val="FFFFFF"/>
              </a:highlight>
              <a:latin typeface="Arial"/>
              <a:ea typeface="Arial"/>
              <a:cs typeface="Arial"/>
              <a:sym typeface="Arial"/>
            </a:endParaRPr>
          </a:p>
          <a:p>
            <a:pPr marL="0" lvl="0" indent="0" algn="l" rtl="0">
              <a:lnSpc>
                <a:spcPct val="175000"/>
              </a:lnSpc>
              <a:spcBef>
                <a:spcPts val="900"/>
              </a:spcBef>
              <a:spcAft>
                <a:spcPts val="0"/>
              </a:spcAft>
              <a:buClr>
                <a:schemeClr val="dk1"/>
              </a:buClr>
              <a:buSzPts val="1100"/>
              <a:buFont typeface="Arial"/>
              <a:buNone/>
            </a:pPr>
            <a:r>
              <a:rPr lang="en-US" sz="1400">
                <a:solidFill>
                  <a:srgbClr val="3366FF"/>
                </a:solidFill>
                <a:highlight>
                  <a:srgbClr val="FFFFFF"/>
                </a:highlight>
                <a:latin typeface="Georgia"/>
                <a:ea typeface="Georgia"/>
                <a:cs typeface="Georgia"/>
                <a:sym typeface="Georgia"/>
              </a:rPr>
              <a:t>Federal Review</a:t>
            </a:r>
            <a:endParaRPr sz="1400">
              <a:solidFill>
                <a:srgbClr val="3366FF"/>
              </a:solidFill>
              <a:highlight>
                <a:srgbClr val="FFFFFF"/>
              </a:highlight>
              <a:latin typeface="Georgia"/>
              <a:ea typeface="Georgia"/>
              <a:cs typeface="Georgia"/>
              <a:sym typeface="Georgia"/>
            </a:endParaRPr>
          </a:p>
          <a:p>
            <a:pPr marL="0" marR="139700" lvl="0" indent="0" algn="l" rtl="0">
              <a:lnSpc>
                <a:spcPct val="150000"/>
              </a:lnSpc>
              <a:spcBef>
                <a:spcPts val="0"/>
              </a:spcBef>
              <a:spcAft>
                <a:spcPts val="0"/>
              </a:spcAft>
              <a:buClr>
                <a:schemeClr val="dk1"/>
              </a:buClr>
              <a:buSzPts val="1100"/>
              <a:buFont typeface="Arial"/>
              <a:buNone/>
            </a:pPr>
            <a:r>
              <a:rPr lang="en-US" b="1">
                <a:solidFill>
                  <a:srgbClr val="2E2E2E"/>
                </a:solidFill>
                <a:highlight>
                  <a:srgbClr val="FFFFFF"/>
                </a:highlight>
                <a:latin typeface="Arial"/>
                <a:ea typeface="Arial"/>
                <a:cs typeface="Arial"/>
                <a:sym typeface="Arial"/>
              </a:rPr>
              <a:t>Federal Reviewer:</a:t>
            </a:r>
            <a:endParaRPr b="1">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Conducts a quality check of the Case Analyst’s assessment to ensure accuracy of application</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Prepares the draft determination letter</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Submits a final recommendation for approval or denial to the CVE Director</a:t>
            </a:r>
            <a:endParaRPr sz="1000">
              <a:solidFill>
                <a:srgbClr val="2E2E2E"/>
              </a:solidFill>
              <a:highlight>
                <a:srgbClr val="FFFFFF"/>
              </a:highlight>
              <a:latin typeface="Arial"/>
              <a:ea typeface="Arial"/>
              <a:cs typeface="Arial"/>
              <a:sym typeface="Arial"/>
            </a:endParaRPr>
          </a:p>
          <a:p>
            <a:pPr marL="0" lvl="0" indent="0" algn="l" rtl="0">
              <a:lnSpc>
                <a:spcPct val="175000"/>
              </a:lnSpc>
              <a:spcBef>
                <a:spcPts val="900"/>
              </a:spcBef>
              <a:spcAft>
                <a:spcPts val="0"/>
              </a:spcAft>
              <a:buClr>
                <a:schemeClr val="dk1"/>
              </a:buClr>
              <a:buSzPts val="1100"/>
              <a:buFont typeface="Arial"/>
              <a:buNone/>
            </a:pPr>
            <a:r>
              <a:rPr lang="en-US" sz="1400">
                <a:solidFill>
                  <a:srgbClr val="3366FF"/>
                </a:solidFill>
                <a:highlight>
                  <a:srgbClr val="FFFFFF"/>
                </a:highlight>
                <a:latin typeface="Georgia"/>
                <a:ea typeface="Georgia"/>
                <a:cs typeface="Georgia"/>
                <a:sym typeface="Georgia"/>
              </a:rPr>
              <a:t>Decision</a:t>
            </a:r>
            <a:endParaRPr sz="1400">
              <a:solidFill>
                <a:srgbClr val="3366FF"/>
              </a:solidFill>
              <a:highlight>
                <a:srgbClr val="FFFFFF"/>
              </a:highlight>
              <a:latin typeface="Georgia"/>
              <a:ea typeface="Georgia"/>
              <a:cs typeface="Georgia"/>
              <a:sym typeface="Georgia"/>
            </a:endParaRPr>
          </a:p>
          <a:p>
            <a:pPr marL="0" marR="139700" lvl="0" indent="0" algn="l" rtl="0">
              <a:lnSpc>
                <a:spcPct val="150000"/>
              </a:lnSpc>
              <a:spcBef>
                <a:spcPts val="0"/>
              </a:spcBef>
              <a:spcAft>
                <a:spcPts val="0"/>
              </a:spcAft>
              <a:buClr>
                <a:schemeClr val="dk1"/>
              </a:buClr>
              <a:buSzPts val="1100"/>
              <a:buFont typeface="Arial"/>
              <a:buNone/>
            </a:pPr>
            <a:r>
              <a:rPr lang="en-US" b="1">
                <a:solidFill>
                  <a:srgbClr val="2E2E2E"/>
                </a:solidFill>
                <a:highlight>
                  <a:srgbClr val="FFFFFF"/>
                </a:highlight>
                <a:latin typeface="Arial"/>
                <a:ea typeface="Arial"/>
                <a:cs typeface="Arial"/>
                <a:sym typeface="Arial"/>
              </a:rPr>
              <a:t>CVE Director:</a:t>
            </a:r>
            <a:endParaRPr b="1">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Makes the final decision to approve or deny application</a:t>
            </a:r>
            <a:endParaRPr sz="1000">
              <a:solidFill>
                <a:srgbClr val="2E2E2E"/>
              </a:solidFill>
              <a:highlight>
                <a:srgbClr val="FFFFFF"/>
              </a:highlight>
              <a:latin typeface="Arial"/>
              <a:ea typeface="Arial"/>
              <a:cs typeface="Arial"/>
              <a:sym typeface="Arial"/>
            </a:endParaRPr>
          </a:p>
          <a:p>
            <a:pPr marL="698500" lvl="0" indent="-292100" algn="l" rtl="0">
              <a:lnSpc>
                <a:spcPct val="150000"/>
              </a:lnSpc>
              <a:spcBef>
                <a:spcPts val="0"/>
              </a:spcBef>
              <a:spcAft>
                <a:spcPts val="0"/>
              </a:spcAft>
              <a:buClr>
                <a:srgbClr val="2E2E2E"/>
              </a:buClr>
              <a:buSzPts val="1000"/>
              <a:buChar char="●"/>
            </a:pPr>
            <a:r>
              <a:rPr lang="en-US" sz="1000">
                <a:solidFill>
                  <a:srgbClr val="2E2E2E"/>
                </a:solidFill>
                <a:highlight>
                  <a:srgbClr val="FFFFFF"/>
                </a:highlight>
                <a:latin typeface="Arial"/>
                <a:ea typeface="Arial"/>
                <a:cs typeface="Arial"/>
                <a:sym typeface="Arial"/>
              </a:rPr>
              <a:t>Issues signed and dated verification determination letter via email to the applicant</a:t>
            </a:r>
            <a:endParaRPr sz="1000">
              <a:solidFill>
                <a:srgbClr val="2E2E2E"/>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416" name="Google Shape;416;g892512e607_5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92512e607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92512e607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892512e607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Self-certify in sam.gov </a:t>
            </a:r>
            <a:endParaRPr/>
          </a:p>
          <a:p>
            <a:pPr marL="0" lvl="0" indent="0" algn="l" rtl="0">
              <a:spcBef>
                <a:spcPts val="0"/>
              </a:spcBef>
              <a:spcAft>
                <a:spcPts val="0"/>
              </a:spcAft>
              <a:buNone/>
            </a:pPr>
            <a:r>
              <a:rPr lang="en-US"/>
              <a:t>To participate in VA contracts with the VA and FAA, they need their CVE</a:t>
            </a:r>
            <a:endParaRPr/>
          </a:p>
        </p:txBody>
      </p:sp>
      <p:sp>
        <p:nvSpPr>
          <p:cNvPr id="165" name="Google Shape;16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questions are designed to encourage discussion with your audience.  Make sure your audience is aware of the following:</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All contracts valued at between $3,500 and $150,000 are automatically and exclusively set aside for small businesses.  In addition, contracts above $150,000 generally are set aside if there are two or more small businesses that could compete for the work.  Thus, qualifying – and self-certifying – as a small business may be the only certification needed.</a:t>
            </a:r>
            <a:endParaRPr/>
          </a:p>
          <a:p>
            <a:pPr marL="228600" lvl="0" indent="-228600" algn="l" rtl="0">
              <a:spcBef>
                <a:spcPts val="0"/>
              </a:spcBef>
              <a:spcAft>
                <a:spcPts val="0"/>
              </a:spcAft>
              <a:buClr>
                <a:schemeClr val="dk1"/>
              </a:buClr>
              <a:buSzPts val="1200"/>
              <a:buFont typeface="Calibri"/>
              <a:buAutoNum type="arabicPeriod"/>
            </a:pPr>
            <a:r>
              <a:rPr lang="en-US"/>
              <a:t>Research into past federal contract awards to various categories of small businesses can provide insight into what’s likely to be future actions by the government in the future.  Before pursuing the arduous task of certification, a business should figure out to what extent the certification will be helpful.</a:t>
            </a:r>
            <a:endParaRPr/>
          </a:p>
          <a:p>
            <a:pPr marL="228600" lvl="0" indent="-228600" algn="l" rtl="0">
              <a:spcBef>
                <a:spcPts val="0"/>
              </a:spcBef>
              <a:spcAft>
                <a:spcPts val="0"/>
              </a:spcAft>
              <a:buClr>
                <a:schemeClr val="dk1"/>
              </a:buClr>
              <a:buSzPts val="1200"/>
              <a:buFont typeface="Calibri"/>
              <a:buAutoNum type="arabicPeriod"/>
            </a:pPr>
            <a:r>
              <a:rPr lang="en-US"/>
              <a:t>Certification applications are tedious, and often require a considerable amount of time and effort to prepare.  A business also must be prepared to respond quickly to any follow-up inquiries by certifying agencies.</a:t>
            </a:r>
            <a:endParaRPr/>
          </a:p>
          <a:p>
            <a:pPr marL="228600" lvl="0" indent="-228600" algn="l" rtl="0">
              <a:spcBef>
                <a:spcPts val="0"/>
              </a:spcBef>
              <a:spcAft>
                <a:spcPts val="0"/>
              </a:spcAft>
              <a:buClr>
                <a:schemeClr val="dk1"/>
              </a:buClr>
              <a:buSzPts val="1200"/>
              <a:buFont typeface="Calibri"/>
              <a:buAutoNum type="arabicPeriod"/>
            </a:pPr>
            <a:r>
              <a:rPr lang="en-US"/>
              <a:t>A record of successful past performance remains the key selling point in the government marketplace, but a certification could be the tipping point under the right circumstances.  A business should have a plan for how it will effectively communicate its certification to federal contracting officials and seek the assistance of small business officials.</a:t>
            </a:r>
            <a:endParaRPr/>
          </a:p>
        </p:txBody>
      </p:sp>
      <p:sp>
        <p:nvSpPr>
          <p:cNvPr id="174" name="Google Shape;174;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5" name="Google Shape;175;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6" name="Google Shape;1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a business hasn’t been in business for 3 years or 5 years, multiply average weekly revenue by 52 to determine average annual receipts. When the business chooses 3 or 5, the business must stick to that (using 3 year receipts/5 year receipts).</a:t>
            </a:r>
            <a:endParaRPr/>
          </a:p>
          <a:p>
            <a:pPr marL="0" lvl="0" indent="0" algn="l" rtl="0">
              <a:lnSpc>
                <a:spcPct val="115000"/>
              </a:lnSpc>
              <a:spcBef>
                <a:spcPts val="1000"/>
              </a:spcBef>
              <a:spcAft>
                <a:spcPts val="0"/>
              </a:spcAft>
              <a:buClr>
                <a:schemeClr val="dk1"/>
              </a:buClr>
              <a:buSzPts val="1100"/>
              <a:buFont typeface="Arial"/>
              <a:buNone/>
            </a:pPr>
            <a:r>
              <a:rPr lang="en-US" sz="1050" b="1">
                <a:highlight>
                  <a:srgbClr val="FFFFFF"/>
                </a:highlight>
                <a:latin typeface="Arial"/>
                <a:ea typeface="Arial"/>
                <a:cs typeface="Arial"/>
                <a:sym typeface="Arial"/>
              </a:rPr>
              <a:t>§121.104   How does SBA calculate annual receipts?</a:t>
            </a:r>
            <a:r>
              <a:rPr lang="en-US" sz="1050">
                <a:highlight>
                  <a:srgbClr val="FFFFFF"/>
                </a:highlight>
                <a:latin typeface="Arial"/>
                <a:ea typeface="Arial"/>
                <a:cs typeface="Arial"/>
                <a:sym typeface="Arial"/>
              </a:rPr>
              <a:t>(c) </a:t>
            </a:r>
            <a:r>
              <a:rPr lang="en-US" sz="1050" i="1">
                <a:highlight>
                  <a:srgbClr val="FFFFFF"/>
                </a:highlight>
                <a:latin typeface="Arial"/>
                <a:ea typeface="Arial"/>
                <a:cs typeface="Arial"/>
                <a:sym typeface="Arial"/>
              </a:rPr>
              <a:t>Period of measurement.</a:t>
            </a:r>
            <a:r>
              <a:rPr lang="en-US" sz="1050">
                <a:highlight>
                  <a:srgbClr val="FFFFFF"/>
                </a:highlight>
                <a:latin typeface="Arial"/>
                <a:ea typeface="Arial"/>
                <a:cs typeface="Arial"/>
                <a:sym typeface="Arial"/>
              </a:rPr>
              <a:t> (1) Except for the Business Loan and Disaster Loan Programs, annual receipts of a concern that has been in business for 5 or more completed fiscal years means the total receipts of the concern over its most recently completed 5 fiscal years divided by 5. For certifications submitted on or before January 6, 2022, rather than using the definitions in this paragraph (c), a concern submitting a certification may elect to calculate annual receipts and the receipts of affiliates using either the total receipts of the concern or affiliate over its most recently completed 5 fiscal years divided by 5, or the total receipts of the concern or affiliate over its most recently completed 3 fiscal years divided by 3.</a:t>
            </a:r>
            <a:endParaRPr sz="1050">
              <a:highlight>
                <a:srgbClr val="FFFFFF"/>
              </a:highlight>
              <a:latin typeface="Arial"/>
              <a:ea typeface="Arial"/>
              <a:cs typeface="Arial"/>
              <a:sym typeface="Arial"/>
            </a:endParaRPr>
          </a:p>
          <a:p>
            <a:pPr marL="0" lvl="0" indent="279400" algn="l" rtl="0">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(2) Except for the Business Loan and Disaster Loan Programs, annual receipts of a concern which has been in business for less than 5 complete fiscal years means the total receipts for the period the concern has been in business divided by the number of weeks in business, multiplied by 52.</a:t>
            </a:r>
            <a:endParaRPr/>
          </a:p>
          <a:p>
            <a:pPr marL="0" lvl="0" indent="0" algn="l" rtl="0">
              <a:spcBef>
                <a:spcPts val="1100"/>
              </a:spcBef>
              <a:spcAft>
                <a:spcPts val="0"/>
              </a:spcAft>
              <a:buNone/>
            </a:pPr>
            <a:endParaRPr/>
          </a:p>
        </p:txBody>
      </p:sp>
      <p:sp>
        <p:nvSpPr>
          <p:cNvPr id="211" name="Google Shape;211;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12" name="Google Shape;212;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2"/>
          <p:cNvSpPr/>
          <p:nvPr/>
        </p:nvSpPr>
        <p:spPr>
          <a:xfrm>
            <a:off x="228600" y="228600"/>
            <a:ext cx="8695944" cy="6035040"/>
          </a:xfrm>
          <a:prstGeom prst="roundRect">
            <a:avLst>
              <a:gd name="adj" fmla="val 127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24" name="Google Shape;24;p2"/>
          <p:cNvGrpSpPr/>
          <p:nvPr/>
        </p:nvGrpSpPr>
        <p:grpSpPr>
          <a:xfrm>
            <a:off x="211665" y="5353963"/>
            <a:ext cx="8723376" cy="1331580"/>
            <a:chOff x="-3905250" y="4294188"/>
            <a:chExt cx="13011150" cy="1892300"/>
          </a:xfrm>
        </p:grpSpPr>
        <p:sp>
          <p:nvSpPr>
            <p:cNvPr id="25" name="Google Shape;25;p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6" name="Google Shape;26;p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7" name="Google Shape;27;p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8" name="Google Shape;28;p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9" name="Google Shape;29;p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30" name="Google Shape;30;p2"/>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a:endParaRPr/>
          </a:p>
        </p:txBody>
      </p:sp>
      <p:sp>
        <p:nvSpPr>
          <p:cNvPr id="32" name="Google Shape;32;p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1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16" name="Google Shape;116;p1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12"/>
          <p:cNvSpPr/>
          <p:nvPr/>
        </p:nvSpPr>
        <p:spPr>
          <a:xfrm>
            <a:off x="228600" y="228600"/>
            <a:ext cx="8695944" cy="1426464"/>
          </a:xfrm>
          <a:prstGeom prst="roundRect">
            <a:avLst>
              <a:gd name="adj" fmla="val 7136"/>
            </a:avLst>
          </a:prstGeom>
          <a:gradFill>
            <a:gsLst>
              <a:gs pos="0">
                <a:srgbClr val="B48100"/>
              </a:gs>
              <a:gs pos="90000">
                <a:srgbClr val="FFD05D"/>
              </a:gs>
              <a:gs pos="100000">
                <a:srgbClr val="FFD05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21" name="Google Shape;121;p1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124" name="Google Shape;124;p12"/>
          <p:cNvGrpSpPr/>
          <p:nvPr/>
        </p:nvGrpSpPr>
        <p:grpSpPr>
          <a:xfrm>
            <a:off x="211665" y="714191"/>
            <a:ext cx="8723376" cy="1331580"/>
            <a:chOff x="-3905250" y="4294188"/>
            <a:chExt cx="13011150" cy="1892300"/>
          </a:xfrm>
        </p:grpSpPr>
        <p:sp>
          <p:nvSpPr>
            <p:cNvPr id="125" name="Google Shape;125;p1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6" name="Google Shape;126;p1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7" name="Google Shape;127;p1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8" name="Google Shape;128;p1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9" name="Google Shape;129;p1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0" name="Google Shape;130;p12"/>
          <p:cNvSpPr txBox="1">
            <a:spLocks noGrp="1"/>
          </p:cNvSpPr>
          <p:nvPr>
            <p:ph type="title"/>
          </p:nvPr>
        </p:nvSpPr>
        <p:spPr>
          <a:xfrm rot="5400000">
            <a:off x="5414433" y="2662767"/>
            <a:ext cx="448733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2"/>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accent1"/>
              </a:buClr>
              <a:buSzPts val="2400"/>
              <a:buChar char="*"/>
              <a:defRPr/>
            </a:lvl1pPr>
            <a:lvl2pPr marL="914400" lvl="1" indent="-368300" algn="l">
              <a:spcBef>
                <a:spcPts val="440"/>
              </a:spcBef>
              <a:spcAft>
                <a:spcPts val="0"/>
              </a:spcAft>
              <a:buClr>
                <a:schemeClr val="accent1"/>
              </a:buClr>
              <a:buSzPts val="2200"/>
              <a:buChar char="*"/>
              <a:defRPr/>
            </a:lvl2pPr>
            <a:lvl3pPr marL="1371600" lvl="2" indent="-355600" algn="l">
              <a:spcBef>
                <a:spcPts val="400"/>
              </a:spcBef>
              <a:spcAft>
                <a:spcPts val="0"/>
              </a:spcAft>
              <a:buClr>
                <a:schemeClr val="accent1"/>
              </a:buClr>
              <a:buSzPts val="2000"/>
              <a:buChar char="*"/>
              <a:defRPr/>
            </a:lvl3pPr>
            <a:lvl4pPr marL="1828800" lvl="3" indent="-342900" algn="l">
              <a:spcBef>
                <a:spcPts val="360"/>
              </a:spcBef>
              <a:spcAft>
                <a:spcPts val="0"/>
              </a:spcAft>
              <a:buClr>
                <a:schemeClr val="accent1"/>
              </a:buClr>
              <a:buSzPts val="1800"/>
              <a:buChar char="*"/>
              <a:defRPr/>
            </a:lvl4pPr>
            <a:lvl5pPr marL="2286000" lvl="4" indent="-330200" algn="l">
              <a:spcBef>
                <a:spcPts val="320"/>
              </a:spcBef>
              <a:spcAft>
                <a:spcPts val="0"/>
              </a:spcAft>
              <a:buClr>
                <a:schemeClr val="accent1"/>
              </a:buClr>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457200" y="325265"/>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3"/>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41" name="Google Shape;41;p3"/>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44" name="Google Shape;44;p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4"/>
          <p:cNvSpPr txBox="1">
            <a:spLocks noGrp="1"/>
          </p:cNvSpPr>
          <p:nvPr>
            <p:ph type="title"/>
          </p:nvPr>
        </p:nvSpPr>
        <p:spPr>
          <a:xfrm>
            <a:off x="457200" y="325265"/>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47" name="Google Shape;47;p4"/>
          <p:cNvPicPr preferRelativeResize="0"/>
          <p:nvPr/>
        </p:nvPicPr>
        <p:blipFill>
          <a:blip r:embed="rId2">
            <a:alphaModFix/>
          </a:blip>
          <a:stretch>
            <a:fillRect/>
          </a:stretch>
        </p:blipFill>
        <p:spPr>
          <a:xfrm>
            <a:off x="286850" y="5859525"/>
            <a:ext cx="761100" cy="755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8"/>
        <p:cNvGrpSpPr/>
        <p:nvPr/>
      </p:nvGrpSpPr>
      <p:grpSpPr>
        <a:xfrm>
          <a:off x="0" y="0"/>
          <a:ext cx="0" cy="0"/>
          <a:chOff x="0" y="0"/>
          <a:chExt cx="0" cy="0"/>
        </a:xfrm>
      </p:grpSpPr>
      <p:sp>
        <p:nvSpPr>
          <p:cNvPr id="49" name="Google Shape;49;p5"/>
          <p:cNvSpPr/>
          <p:nvPr/>
        </p:nvSpPr>
        <p:spPr>
          <a:xfrm>
            <a:off x="228600" y="228600"/>
            <a:ext cx="8695944" cy="4736592"/>
          </a:xfrm>
          <a:prstGeom prst="roundRect">
            <a:avLst>
              <a:gd name="adj" fmla="val 127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50" name="Google Shape;50;p5"/>
          <p:cNvSpPr/>
          <p:nvPr/>
        </p:nvSpPr>
        <p:spPr>
          <a:xfrm>
            <a:off x="6047438" y="4203592"/>
            <a:ext cx="2876429" cy="714026"/>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1" name="Google Shape;51;p5"/>
          <p:cNvSpPr/>
          <p:nvPr/>
        </p:nvSpPr>
        <p:spPr>
          <a:xfrm>
            <a:off x="2619320" y="4075290"/>
            <a:ext cx="5544515" cy="850138"/>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2" name="Google Shape;52;p5"/>
          <p:cNvSpPr/>
          <p:nvPr/>
        </p:nvSpPr>
        <p:spPr>
          <a:xfrm>
            <a:off x="2828728" y="4087562"/>
            <a:ext cx="5467980" cy="774272"/>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3" name="Google Shape;53;p5"/>
          <p:cNvSpPr/>
          <p:nvPr/>
        </p:nvSpPr>
        <p:spPr>
          <a:xfrm>
            <a:off x="5609489" y="4074174"/>
            <a:ext cx="3308000" cy="651549"/>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4" name="Google Shape;54;p5"/>
          <p:cNvSpPr/>
          <p:nvPr/>
        </p:nvSpPr>
        <p:spPr>
          <a:xfrm>
            <a:off x="211665" y="4058555"/>
            <a:ext cx="8723376" cy="1329874"/>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5" name="Google Shape;55;p5"/>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FFFFFF"/>
              </a:buClr>
              <a:buSzPts val="4400"/>
              <a:buFont typeface="Candara"/>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384"/>
              </a:spcBef>
              <a:spcAft>
                <a:spcPts val="0"/>
              </a:spcAft>
              <a:buSzPts val="1400"/>
              <a:buNone/>
              <a:defRPr sz="1400">
                <a:solidFill>
                  <a:srgbClr val="888888"/>
                </a:solidFill>
              </a:defRPr>
            </a:lvl6pPr>
            <a:lvl7pPr marL="3200400" lvl="6" indent="-228600" algn="l">
              <a:spcBef>
                <a:spcPts val="384"/>
              </a:spcBef>
              <a:spcAft>
                <a:spcPts val="0"/>
              </a:spcAft>
              <a:buSzPts val="1400"/>
              <a:buNone/>
              <a:defRPr sz="1400">
                <a:solidFill>
                  <a:srgbClr val="888888"/>
                </a:solidFill>
              </a:defRPr>
            </a:lvl7pPr>
            <a:lvl8pPr marL="3657600" lvl="7" indent="-228600" algn="l">
              <a:spcBef>
                <a:spcPts val="384"/>
              </a:spcBef>
              <a:spcAft>
                <a:spcPts val="0"/>
              </a:spcAft>
              <a:buSzPts val="1400"/>
              <a:buNone/>
              <a:defRPr sz="1400">
                <a:solidFill>
                  <a:srgbClr val="888888"/>
                </a:solidFill>
              </a:defRPr>
            </a:lvl8pPr>
            <a:lvl9pPr marL="4114800" lvl="8" indent="-228600" algn="l">
              <a:spcBef>
                <a:spcPts val="384"/>
              </a:spcBef>
              <a:spcAft>
                <a:spcPts val="0"/>
              </a:spcAft>
              <a:buSzPts val="1400"/>
              <a:buNone/>
              <a:defRPr sz="1400">
                <a:solidFill>
                  <a:srgbClr val="888888"/>
                </a:solidFill>
              </a:defRPr>
            </a:lvl9pPr>
          </a:lstStyle>
          <a:p>
            <a:endParaRPr/>
          </a:p>
        </p:txBody>
      </p:sp>
      <p:sp>
        <p:nvSpPr>
          <p:cNvPr id="57" name="Google Shape;57;p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63" name="Google Shape;63;p6"/>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64" name="Google Shape;64;p6"/>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65" name="Google Shape;65;p6"/>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66" name="Google Shape;66;p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4"/>
        <p:cNvGrpSpPr/>
        <p:nvPr/>
      </p:nvGrpSpPr>
      <p:grpSpPr>
        <a:xfrm>
          <a:off x="0" y="0"/>
          <a:ext cx="0" cy="0"/>
          <a:chOff x="0" y="0"/>
          <a:chExt cx="0" cy="0"/>
        </a:xfrm>
      </p:grpSpPr>
      <p:sp>
        <p:nvSpPr>
          <p:cNvPr id="75" name="Google Shape;75;p8"/>
          <p:cNvSpPr/>
          <p:nvPr/>
        </p:nvSpPr>
        <p:spPr>
          <a:xfrm>
            <a:off x="228600" y="228600"/>
            <a:ext cx="8695944" cy="1426464"/>
          </a:xfrm>
          <a:prstGeom prst="roundRect">
            <a:avLst>
              <a:gd name="adj" fmla="val 7136"/>
            </a:avLst>
          </a:prstGeom>
          <a:gradFill>
            <a:gsLst>
              <a:gs pos="0">
                <a:srgbClr val="B48100"/>
              </a:gs>
              <a:gs pos="90000">
                <a:srgbClr val="FFD05D"/>
              </a:gs>
              <a:gs pos="100000">
                <a:srgbClr val="FFD05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76" name="Google Shape;76;p8"/>
          <p:cNvGrpSpPr/>
          <p:nvPr/>
        </p:nvGrpSpPr>
        <p:grpSpPr>
          <a:xfrm>
            <a:off x="211665" y="714191"/>
            <a:ext cx="8723376" cy="1329874"/>
            <a:chOff x="-3905251" y="4294188"/>
            <a:chExt cx="13027839" cy="1892300"/>
          </a:xfrm>
        </p:grpSpPr>
        <p:sp>
          <p:nvSpPr>
            <p:cNvPr id="77" name="Google Shape;77;p8"/>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8" name="Google Shape;78;p8"/>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9" name="Google Shape;79;p8"/>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0" name="Google Shape;80;p8"/>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1" name="Google Shape;81;p8"/>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82" name="Google Shape;82;p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5"/>
        <p:cNvGrpSpPr/>
        <p:nvPr/>
      </p:nvGrpSpPr>
      <p:grpSpPr>
        <a:xfrm>
          <a:off x="0" y="0"/>
          <a:ext cx="0" cy="0"/>
          <a:chOff x="0" y="0"/>
          <a:chExt cx="0" cy="0"/>
        </a:xfrm>
      </p:grpSpPr>
      <p:sp>
        <p:nvSpPr>
          <p:cNvPr id="86" name="Google Shape;86;p9"/>
          <p:cNvSpPr/>
          <p:nvPr/>
        </p:nvSpPr>
        <p:spPr>
          <a:xfrm>
            <a:off x="228600" y="228600"/>
            <a:ext cx="8695944" cy="1426464"/>
          </a:xfrm>
          <a:prstGeom prst="roundRect">
            <a:avLst>
              <a:gd name="adj" fmla="val 7136"/>
            </a:avLst>
          </a:prstGeom>
          <a:gradFill>
            <a:gsLst>
              <a:gs pos="0">
                <a:srgbClr val="B48100"/>
              </a:gs>
              <a:gs pos="90000">
                <a:srgbClr val="FFD05D"/>
              </a:gs>
              <a:gs pos="100000">
                <a:srgbClr val="FFD05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87" name="Google Shape;87;p9"/>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9"/>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00"/>
              <a:buNone/>
              <a:defRPr sz="1800">
                <a:solidFill>
                  <a:schemeClr val="dk2"/>
                </a:solidFill>
              </a:defRPr>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grpSp>
        <p:nvGrpSpPr>
          <p:cNvPr id="91" name="Google Shape;91;p9"/>
          <p:cNvGrpSpPr/>
          <p:nvPr/>
        </p:nvGrpSpPr>
        <p:grpSpPr>
          <a:xfrm>
            <a:off x="211665" y="714191"/>
            <a:ext cx="8723376" cy="1331580"/>
            <a:chOff x="-3905250" y="4294188"/>
            <a:chExt cx="13011150" cy="1892300"/>
          </a:xfrm>
        </p:grpSpPr>
        <p:sp>
          <p:nvSpPr>
            <p:cNvPr id="92" name="Google Shape;92;p9"/>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3" name="Google Shape;93;p9"/>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4" name="Google Shape;94;p9"/>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5" name="Google Shape;95;p9"/>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6" name="Google Shape;96;p9"/>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97" name="Google Shape;97;p9"/>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noAutofit/>
          </a:bodyPr>
          <a:lstStyle>
            <a:lvl1pPr marL="457200" lvl="0" indent="-368300" algn="l">
              <a:spcBef>
                <a:spcPts val="440"/>
              </a:spcBef>
              <a:spcAft>
                <a:spcPts val="0"/>
              </a:spcAft>
              <a:buClr>
                <a:schemeClr val="lt1"/>
              </a:buClr>
              <a:buSzPts val="2200"/>
              <a:buChar char="*"/>
              <a:defRPr sz="2200">
                <a:solidFill>
                  <a:schemeClr val="dk2"/>
                </a:solidFill>
              </a:defRPr>
            </a:lvl1pPr>
            <a:lvl2pPr marL="914400" lvl="1" indent="-355600" algn="l">
              <a:spcBef>
                <a:spcPts val="400"/>
              </a:spcBef>
              <a:spcAft>
                <a:spcPts val="0"/>
              </a:spcAft>
              <a:buClr>
                <a:schemeClr val="lt1"/>
              </a:buClr>
              <a:buSzPts val="2000"/>
              <a:buChar char="*"/>
              <a:defRPr sz="2000">
                <a:solidFill>
                  <a:schemeClr val="dk2"/>
                </a:solidFill>
              </a:defRPr>
            </a:lvl2pPr>
            <a:lvl3pPr marL="1371600" lvl="2" indent="-342900" algn="l">
              <a:spcBef>
                <a:spcPts val="360"/>
              </a:spcBef>
              <a:spcAft>
                <a:spcPts val="0"/>
              </a:spcAft>
              <a:buClr>
                <a:schemeClr val="lt1"/>
              </a:buClr>
              <a:buSzPts val="1800"/>
              <a:buChar char="*"/>
              <a:defRPr sz="1800">
                <a:solidFill>
                  <a:schemeClr val="dk2"/>
                </a:solidFill>
              </a:defRPr>
            </a:lvl3pPr>
            <a:lvl4pPr marL="1828800" lvl="3" indent="-330200" algn="l">
              <a:spcBef>
                <a:spcPts val="320"/>
              </a:spcBef>
              <a:spcAft>
                <a:spcPts val="0"/>
              </a:spcAft>
              <a:buClr>
                <a:schemeClr val="lt1"/>
              </a:buClr>
              <a:buSzPts val="1600"/>
              <a:buChar char="*"/>
              <a:defRPr sz="1600">
                <a:solidFill>
                  <a:schemeClr val="dk2"/>
                </a:solidFill>
              </a:defRPr>
            </a:lvl4pPr>
            <a:lvl5pPr marL="2286000" lvl="4" indent="-330200" algn="l">
              <a:spcBef>
                <a:spcPts val="320"/>
              </a:spcBef>
              <a:spcAft>
                <a:spcPts val="0"/>
              </a:spcAft>
              <a:buClr>
                <a:schemeClr val="lt1"/>
              </a:buClr>
              <a:buSzPts val="1600"/>
              <a:buChar char="*"/>
              <a:defRPr sz="1600">
                <a:solidFill>
                  <a:schemeClr val="dk2"/>
                </a:solidFill>
              </a:defRPr>
            </a:lvl5pPr>
            <a:lvl6pPr marL="2743200" lvl="5" indent="-355600" algn="l">
              <a:spcBef>
                <a:spcPts val="384"/>
              </a:spcBef>
              <a:spcAft>
                <a:spcPts val="0"/>
              </a:spcAft>
              <a:buSzPts val="2000"/>
              <a:buChar char="●"/>
              <a:defRPr sz="2000"/>
            </a:lvl6pPr>
            <a:lvl7pPr marL="3200400" lvl="6" indent="-355600" algn="l">
              <a:spcBef>
                <a:spcPts val="384"/>
              </a:spcBef>
              <a:spcAft>
                <a:spcPts val="0"/>
              </a:spcAft>
              <a:buSzPts val="2000"/>
              <a:buChar char="●"/>
              <a:defRPr sz="2000"/>
            </a:lvl7pPr>
            <a:lvl8pPr marL="3657600" lvl="7" indent="-355600" algn="l">
              <a:spcBef>
                <a:spcPts val="384"/>
              </a:spcBef>
              <a:spcAft>
                <a:spcPts val="0"/>
              </a:spcAft>
              <a:buSzPts val="2000"/>
              <a:buChar char="●"/>
              <a:defRPr sz="2000"/>
            </a:lvl8pPr>
            <a:lvl9pPr marL="4114800" lvl="8" indent="-355600" algn="l">
              <a:spcBef>
                <a:spcPts val="384"/>
              </a:spcBef>
              <a:spcAft>
                <a:spcPts val="0"/>
              </a:spcAft>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0"/>
          <p:cNvSpPr/>
          <p:nvPr/>
        </p:nvSpPr>
        <p:spPr>
          <a:xfrm>
            <a:off x="228600" y="228600"/>
            <a:ext cx="8695944" cy="6035040"/>
          </a:xfrm>
          <a:prstGeom prst="roundRect">
            <a:avLst>
              <a:gd name="adj" fmla="val 1272"/>
            </a:avLst>
          </a:prstGeom>
          <a:gradFill>
            <a:gsLst>
              <a:gs pos="0">
                <a:srgbClr val="B48100"/>
              </a:gs>
              <a:gs pos="100000">
                <a:srgbClr val="FFD05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01" name="Google Shape;101;p10"/>
          <p:cNvGrpSpPr/>
          <p:nvPr/>
        </p:nvGrpSpPr>
        <p:grpSpPr>
          <a:xfrm>
            <a:off x="211665" y="5353963"/>
            <a:ext cx="8723376" cy="1331580"/>
            <a:chOff x="-3905250" y="4294188"/>
            <a:chExt cx="13011150" cy="1892300"/>
          </a:xfrm>
        </p:grpSpPr>
        <p:sp>
          <p:nvSpPr>
            <p:cNvPr id="102" name="Google Shape;102;p1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3" name="Google Shape;103;p1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4" name="Google Shape;104;p1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5" name="Google Shape;105;p1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6" name="Google Shape;106;p10"/>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07" name="Google Shape;107;p10"/>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800"/>
              <a:buFont typeface="Candar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0"/>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sp>
        <p:nvSpPr>
          <p:cNvPr id="109" name="Google Shape;109;p1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10"/>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45700" rIns="91425" bIns="45700" anchor="t" anchorCtr="0">
            <a:no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28600" y="228600"/>
            <a:ext cx="8695944" cy="2468880"/>
          </a:xfrm>
          <a:prstGeom prst="roundRect">
            <a:avLst>
              <a:gd name="adj" fmla="val 336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11" name="Google Shape;11;p1"/>
          <p:cNvGrpSpPr/>
          <p:nvPr/>
        </p:nvGrpSpPr>
        <p:grpSpPr>
          <a:xfrm>
            <a:off x="211665" y="1679429"/>
            <a:ext cx="8723376" cy="1329874"/>
            <a:chOff x="-3905251" y="4294188"/>
            <a:chExt cx="13027839" cy="1892300"/>
          </a:xfrm>
        </p:grpSpPr>
        <p:sp>
          <p:nvSpPr>
            <p:cNvPr id="12" name="Google Shape;12;p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 name="Google Shape;13;p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 name="Google Shape;14;p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 name="Google Shape;15;p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6" name="Google Shape;16;p1"/>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7" name="Google Shape;17;p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dirty="0"/>
          </a:p>
        </p:txBody>
      </p:sp>
      <p:sp>
        <p:nvSpPr>
          <p:cNvPr id="18" name="Google Shape;18;p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 name="Google Shape;19;p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0" name="Google Shape;20;p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1"/>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JSantiago@thurstoned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mailto:aroedel@greaterspokane.org" TargetMode="External"/><Relationship Id="rId4" Type="http://schemas.openxmlformats.org/officeDocument/2006/relationships/hyperlink" Target="mailto:tpayton@thurstonedc.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youtube.com/watch?v=rMOMfQMPDxs&amp;feature=youtu.be" TargetMode="External"/><Relationship Id="rId4" Type="http://schemas.openxmlformats.org/officeDocument/2006/relationships/hyperlink" Target="https://www.va.gov/osdbu/verification/index.as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va.gov/osdbu/docs/FactsheetBIRLS.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vip.vetbiz.va.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myaccess.dmdc.osd.mi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access.va.gov/accessva/?cspSelectFor=vem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ptac-u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JSantiago@thurstonedc.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www.washingtonptac.org" TargetMode="External"/><Relationship Id="rId5" Type="http://schemas.openxmlformats.org/officeDocument/2006/relationships/hyperlink" Target="mailto:aroedel@greaterspokane.org" TargetMode="External"/><Relationship Id="rId4" Type="http://schemas.openxmlformats.org/officeDocument/2006/relationships/hyperlink" Target="mailto:tpayton@thurstonedc.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ba.gov/document/support--table-size-standar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subTitle" idx="1"/>
          </p:nvPr>
        </p:nvSpPr>
        <p:spPr>
          <a:xfrm>
            <a:off x="1371600" y="543187"/>
            <a:ext cx="6400800" cy="32003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400"/>
              <a:buNone/>
            </a:pPr>
            <a:r>
              <a:rPr lang="en-US" sz="4400"/>
              <a:t>Veteran Business Certification Opportunities and Process</a:t>
            </a:r>
            <a:endParaRPr/>
          </a:p>
        </p:txBody>
      </p:sp>
      <p:sp>
        <p:nvSpPr>
          <p:cNvPr id="140" name="Google Shape;140;p13"/>
          <p:cNvSpPr txBox="1"/>
          <p:nvPr/>
        </p:nvSpPr>
        <p:spPr>
          <a:xfrm>
            <a:off x="985850" y="3810000"/>
            <a:ext cx="7329600" cy="213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0AD00"/>
              </a:buClr>
              <a:buSzPts val="2800"/>
              <a:buFont typeface="Noto Sans Symbols"/>
              <a:buNone/>
            </a:pPr>
            <a:r>
              <a:rPr lang="en-US" sz="2800" i="1">
                <a:solidFill>
                  <a:schemeClr val="lt1"/>
                </a:solidFill>
                <a:latin typeface="Candara"/>
                <a:ea typeface="Candara"/>
                <a:cs typeface="Candara"/>
                <a:sym typeface="Candara"/>
              </a:rPr>
              <a:t>What you need to know to become certified</a:t>
            </a:r>
            <a:endParaRPr sz="1600" b="0" i="0" u="none" strike="noStrike" cap="none">
              <a:solidFill>
                <a:schemeClr val="lt1"/>
              </a:solidFill>
              <a:latin typeface="Candara"/>
              <a:ea typeface="Candara"/>
              <a:cs typeface="Candara"/>
              <a:sym typeface="Candara"/>
            </a:endParaRPr>
          </a:p>
          <a:p>
            <a:pPr marL="0" marR="0" lvl="0" indent="0" algn="ctr" rtl="0">
              <a:lnSpc>
                <a:spcPct val="100000"/>
              </a:lnSpc>
              <a:spcBef>
                <a:spcPts val="400"/>
              </a:spcBef>
              <a:spcAft>
                <a:spcPts val="0"/>
              </a:spcAft>
              <a:buClr>
                <a:srgbClr val="F0AD00"/>
              </a:buClr>
              <a:buSzPts val="2000"/>
              <a:buFont typeface="Noto Sans Symbols"/>
              <a:buNone/>
            </a:pPr>
            <a:r>
              <a:rPr lang="en-US" sz="2000">
                <a:solidFill>
                  <a:srgbClr val="FFFFFF"/>
                </a:solidFill>
                <a:latin typeface="Candara"/>
                <a:ea typeface="Candara"/>
                <a:cs typeface="Candara"/>
                <a:sym typeface="Candara"/>
              </a:rPr>
              <a:t>June 24, 2020</a:t>
            </a:r>
            <a:endParaRPr sz="2000" b="0" i="0" u="none" strike="noStrike" cap="none">
              <a:solidFill>
                <a:srgbClr val="FFFFFF"/>
              </a:solidFill>
              <a:latin typeface="Candara"/>
              <a:ea typeface="Candara"/>
              <a:cs typeface="Candara"/>
              <a:sym typeface="Candara"/>
            </a:endParaRPr>
          </a:p>
        </p:txBody>
      </p:sp>
      <p:pic>
        <p:nvPicPr>
          <p:cNvPr id="141" name="Google Shape;141;p13"/>
          <p:cNvPicPr preferRelativeResize="0"/>
          <p:nvPr/>
        </p:nvPicPr>
        <p:blipFill>
          <a:blip r:embed="rId3">
            <a:alphaModFix/>
          </a:blip>
          <a:stretch>
            <a:fillRect/>
          </a:stretch>
        </p:blipFill>
        <p:spPr>
          <a:xfrm>
            <a:off x="1185850" y="5446425"/>
            <a:ext cx="1114450" cy="110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00"/>
              <a:buChar char="*"/>
            </a:pPr>
            <a:r>
              <a:rPr lang="en-US">
                <a:solidFill>
                  <a:schemeClr val="dk1"/>
                </a:solidFill>
              </a:rPr>
              <a:t>NAICS stands for North American Industrial Classification System.</a:t>
            </a:r>
            <a:endParaRPr/>
          </a:p>
          <a:p>
            <a:pPr marL="274320" lvl="0" indent="-274320" algn="l" rtl="0">
              <a:spcBef>
                <a:spcPts val="480"/>
              </a:spcBef>
              <a:spcAft>
                <a:spcPts val="0"/>
              </a:spcAft>
              <a:buSzPts val="2400"/>
              <a:buChar char="*"/>
            </a:pPr>
            <a:r>
              <a:rPr lang="en-US">
                <a:solidFill>
                  <a:schemeClr val="dk1"/>
                </a:solidFill>
              </a:rPr>
              <a:t>It’s just the way the government classifies all businesses by different industry types.</a:t>
            </a:r>
            <a:endParaRPr/>
          </a:p>
          <a:p>
            <a:pPr marL="274320" lvl="0" indent="-274320" algn="l" rtl="0">
              <a:spcBef>
                <a:spcPts val="480"/>
              </a:spcBef>
              <a:spcAft>
                <a:spcPts val="0"/>
              </a:spcAft>
              <a:buSzPts val="2400"/>
              <a:buChar char="*"/>
            </a:pPr>
            <a:r>
              <a:rPr lang="en-US">
                <a:solidFill>
                  <a:schemeClr val="dk1"/>
                </a:solidFill>
              </a:rPr>
              <a:t>Depending on what your business does, you may have one – or more than one – NAICS code.</a:t>
            </a:r>
            <a:endParaRPr/>
          </a:p>
          <a:p>
            <a:pPr marL="274320" lvl="0" indent="-274320" algn="l" rtl="0">
              <a:spcBef>
                <a:spcPts val="480"/>
              </a:spcBef>
              <a:spcAft>
                <a:spcPts val="0"/>
              </a:spcAft>
              <a:buSzPts val="2400"/>
              <a:buChar char="*"/>
            </a:pPr>
            <a:r>
              <a:rPr lang="en-US">
                <a:solidFill>
                  <a:schemeClr val="dk1"/>
                </a:solidFill>
              </a:rPr>
              <a:t>Your business may be classified as small in one NAICS category, but you may not qualify as small in another.</a:t>
            </a:r>
            <a:endParaRPr/>
          </a:p>
        </p:txBody>
      </p:sp>
      <p:sp>
        <p:nvSpPr>
          <p:cNvPr id="224" name="Google Shape;224;p22"/>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25" name="Google Shape;225;p2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10</a:t>
            </a:fld>
            <a:endParaRPr sz="1000" b="0" i="0" u="none" strike="noStrike" cap="none">
              <a:solidFill>
                <a:srgbClr val="5A6378"/>
              </a:solidFill>
              <a:latin typeface="Candara"/>
              <a:ea typeface="Candara"/>
              <a:cs typeface="Candara"/>
              <a:sym typeface="Candara"/>
            </a:endParaRPr>
          </a:p>
        </p:txBody>
      </p:sp>
      <p:sp>
        <p:nvSpPr>
          <p:cNvPr id="226" name="Google Shape;226;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What Are NAICS Codes?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body" idx="1"/>
          </p:nvPr>
        </p:nvSpPr>
        <p:spPr>
          <a:xfrm>
            <a:off x="193649" y="2186425"/>
            <a:ext cx="5443500" cy="4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200" u="sng">
                <a:solidFill>
                  <a:schemeClr val="hlink"/>
                </a:solidFill>
                <a:hlinkClick r:id="rId3"/>
              </a:rPr>
              <a:t>https://www.census.gov/eos/www/naics/</a:t>
            </a:r>
            <a:endParaRPr sz="2200"/>
          </a:p>
        </p:txBody>
      </p:sp>
      <p:sp>
        <p:nvSpPr>
          <p:cNvPr id="235" name="Google Shape;235;p23"/>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000"/>
              <a:buFont typeface="Candara"/>
              <a:buNone/>
            </a:pPr>
            <a:endParaRPr sz="1000" b="0" i="0" u="none" strike="noStrike" cap="none">
              <a:solidFill>
                <a:srgbClr val="5A6378"/>
              </a:solidFill>
              <a:latin typeface="Candara"/>
              <a:ea typeface="Candara"/>
              <a:cs typeface="Candara"/>
              <a:sym typeface="Candara"/>
            </a:endParaRPr>
          </a:p>
        </p:txBody>
      </p:sp>
      <p:sp>
        <p:nvSpPr>
          <p:cNvPr id="236" name="Google Shape;236;p2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11</a:t>
            </a:fld>
            <a:endParaRPr sz="1000" b="0" i="0" u="none" strike="noStrike" cap="none">
              <a:solidFill>
                <a:srgbClr val="5A6378"/>
              </a:solidFill>
              <a:latin typeface="Candara"/>
              <a:ea typeface="Candara"/>
              <a:cs typeface="Candara"/>
              <a:sym typeface="Candara"/>
            </a:endParaRPr>
          </a:p>
        </p:txBody>
      </p:sp>
      <p:sp>
        <p:nvSpPr>
          <p:cNvPr id="237" name="Google Shape;237;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Finding Your NAICS Codes</a:t>
            </a:r>
            <a:endParaRPr/>
          </a:p>
        </p:txBody>
      </p:sp>
      <p:pic>
        <p:nvPicPr>
          <p:cNvPr id="238" name="Google Shape;238;p23"/>
          <p:cNvPicPr preferRelativeResize="0"/>
          <p:nvPr/>
        </p:nvPicPr>
        <p:blipFill rotWithShape="1">
          <a:blip r:embed="rId4">
            <a:alphaModFix/>
          </a:blip>
          <a:srcRect b="57202"/>
          <a:stretch/>
        </p:blipFill>
        <p:spPr>
          <a:xfrm>
            <a:off x="257175" y="2626000"/>
            <a:ext cx="8675325" cy="3185200"/>
          </a:xfrm>
          <a:prstGeom prst="rect">
            <a:avLst/>
          </a:prstGeom>
          <a:noFill/>
          <a:ln>
            <a:noFill/>
          </a:ln>
        </p:spPr>
      </p:pic>
      <p:sp>
        <p:nvSpPr>
          <p:cNvPr id="239" name="Google Shape;239;p23"/>
          <p:cNvSpPr/>
          <p:nvPr/>
        </p:nvSpPr>
        <p:spPr>
          <a:xfrm>
            <a:off x="257175" y="4657725"/>
            <a:ext cx="1271700" cy="6144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ndara"/>
              <a:buNone/>
            </a:pPr>
            <a:endParaRPr sz="1800" b="0" i="0" u="none" strike="noStrike" cap="none">
              <a:solidFill>
                <a:srgbClr val="FFFFFF"/>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ctrTitle"/>
          </p:nvPr>
        </p:nvSpPr>
        <p:spPr>
          <a:xfrm>
            <a:off x="685800" y="1981200"/>
            <a:ext cx="77724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FF"/>
              </a:buClr>
              <a:buSzPts val="4400"/>
              <a:buFont typeface="Candara"/>
              <a:buNone/>
            </a:pPr>
            <a:r>
              <a:rPr lang="en-US"/>
              <a:t>The VOSB/SDVOSB Program</a:t>
            </a:r>
            <a:endParaRPr/>
          </a:p>
        </p:txBody>
      </p:sp>
      <p:sp>
        <p:nvSpPr>
          <p:cNvPr id="248" name="Google Shape;248;p24"/>
          <p:cNvSpPr txBox="1">
            <a:spLocks noGrp="1"/>
          </p:cNvSpPr>
          <p:nvPr>
            <p:ph type="subTitle" idx="1"/>
          </p:nvPr>
        </p:nvSpPr>
        <p:spPr>
          <a:xfrm>
            <a:off x="1371600" y="3886200"/>
            <a:ext cx="6400800" cy="15239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000"/>
              <a:buNone/>
            </a:pPr>
            <a:r>
              <a:rPr lang="en-US" sz="4000" i="1"/>
              <a:t>Certification Steps</a:t>
            </a:r>
            <a:endParaRPr/>
          </a:p>
          <a:p>
            <a:pPr marL="0" lvl="0" indent="0" algn="ctr" rtl="0">
              <a:spcBef>
                <a:spcPts val="400"/>
              </a:spcBef>
              <a:spcAft>
                <a:spcPts val="0"/>
              </a:spcAft>
              <a:buSzPts val="2000"/>
              <a:buNone/>
            </a:pPr>
            <a:endParaRPr/>
          </a:p>
        </p:txBody>
      </p:sp>
      <p:pic>
        <p:nvPicPr>
          <p:cNvPr id="249" name="Google Shape;249;p24"/>
          <p:cNvPicPr preferRelativeResize="0"/>
          <p:nvPr/>
        </p:nvPicPr>
        <p:blipFill rotWithShape="1">
          <a:blip r:embed="rId3">
            <a:alphaModFix/>
          </a:blip>
          <a:srcRect/>
          <a:stretch/>
        </p:blipFill>
        <p:spPr>
          <a:xfrm>
            <a:off x="260488" y="5882185"/>
            <a:ext cx="684150" cy="7677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body" idx="1"/>
          </p:nvPr>
        </p:nvSpPr>
        <p:spPr>
          <a:xfrm>
            <a:off x="872067" y="2286000"/>
            <a:ext cx="7662333" cy="3840163"/>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00"/>
              <a:buChar char="*"/>
            </a:pPr>
            <a:r>
              <a:rPr lang="en-US">
                <a:solidFill>
                  <a:schemeClr val="dk1"/>
                </a:solidFill>
              </a:rPr>
              <a:t>You must have a TIN/EIN.</a:t>
            </a:r>
            <a:endParaRPr/>
          </a:p>
          <a:p>
            <a:pPr marL="274320" lvl="0" indent="-274320" algn="l" rtl="0">
              <a:spcBef>
                <a:spcPts val="480"/>
              </a:spcBef>
              <a:spcAft>
                <a:spcPts val="0"/>
              </a:spcAft>
              <a:buSzPts val="2400"/>
              <a:buChar char="*"/>
            </a:pPr>
            <a:r>
              <a:rPr lang="en-US">
                <a:solidFill>
                  <a:schemeClr val="dk1"/>
                </a:solidFill>
              </a:rPr>
              <a:t>You must obtain a DUNS number.	</a:t>
            </a:r>
            <a:endParaRPr/>
          </a:p>
          <a:p>
            <a:pPr marL="274320" lvl="0" indent="-274320" algn="l" rtl="0">
              <a:spcBef>
                <a:spcPts val="480"/>
              </a:spcBef>
              <a:spcAft>
                <a:spcPts val="0"/>
              </a:spcAft>
              <a:buSzPts val="2400"/>
              <a:buChar char="*"/>
            </a:pPr>
            <a:r>
              <a:rPr lang="en-US">
                <a:solidFill>
                  <a:schemeClr val="dk1"/>
                </a:solidFill>
              </a:rPr>
              <a:t>You must register in SAM – System for Award Management.</a:t>
            </a:r>
            <a:endParaRPr/>
          </a:p>
          <a:p>
            <a:pPr marL="274320" lvl="0" indent="-274320" algn="l" rtl="0">
              <a:spcBef>
                <a:spcPts val="480"/>
              </a:spcBef>
              <a:spcAft>
                <a:spcPts val="0"/>
              </a:spcAft>
              <a:buSzPts val="2400"/>
              <a:buChar char="*"/>
            </a:pPr>
            <a:r>
              <a:rPr lang="en-US">
                <a:solidFill>
                  <a:schemeClr val="dk1"/>
                </a:solidFill>
              </a:rPr>
              <a:t>Be sure to complete your Dynamic Small Business Search (DSBS) profile at the end of SAM.</a:t>
            </a:r>
            <a:endParaRPr/>
          </a:p>
          <a:p>
            <a:pPr marL="274320" lvl="0" indent="-274320" algn="l" rtl="0">
              <a:spcBef>
                <a:spcPts val="480"/>
              </a:spcBef>
              <a:spcAft>
                <a:spcPts val="0"/>
              </a:spcAft>
              <a:buSzPts val="2400"/>
              <a:buChar char="*"/>
            </a:pPr>
            <a:r>
              <a:rPr lang="en-US">
                <a:solidFill>
                  <a:schemeClr val="dk1"/>
                </a:solidFill>
              </a:rPr>
              <a:t>Make sure you know your NAICS before starting these steps!</a:t>
            </a:r>
            <a:endParaRPr/>
          </a:p>
          <a:p>
            <a:pPr marL="274320" lvl="0" indent="-121920" algn="l" rtl="0">
              <a:spcBef>
                <a:spcPts val="480"/>
              </a:spcBef>
              <a:spcAft>
                <a:spcPts val="0"/>
              </a:spcAft>
              <a:buSzPts val="2400"/>
              <a:buNone/>
            </a:pPr>
            <a:endParaRPr/>
          </a:p>
        </p:txBody>
      </p:sp>
      <p:sp>
        <p:nvSpPr>
          <p:cNvPr id="258" name="Google Shape;258;p25"/>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59" name="Google Shape;259;p2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13</a:t>
            </a:fld>
            <a:endParaRPr sz="1000" b="0" i="0" u="none" strike="noStrike" cap="none">
              <a:solidFill>
                <a:srgbClr val="5A6378"/>
              </a:solidFill>
              <a:latin typeface="Candara"/>
              <a:ea typeface="Candara"/>
              <a:cs typeface="Candara"/>
              <a:sym typeface="Candara"/>
            </a:endParaRPr>
          </a:p>
        </p:txBody>
      </p:sp>
      <p:sp>
        <p:nvSpPr>
          <p:cNvPr id="260" name="Google Shape;260;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ndara"/>
              <a:buNone/>
            </a:pPr>
            <a:r>
              <a:rPr lang="en-US">
                <a:solidFill>
                  <a:schemeClr val="lt1"/>
                </a:solidFill>
              </a:rPr>
              <a:t>Pre-application Steps (1 of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body" idx="1"/>
          </p:nvPr>
        </p:nvSpPr>
        <p:spPr>
          <a:xfrm>
            <a:off x="871550" y="2728925"/>
            <a:ext cx="7601100" cy="3286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chemeClr val="dk1"/>
              </a:buClr>
              <a:buSzPts val="2400"/>
              <a:buChar char="*"/>
            </a:pPr>
            <a:r>
              <a:rPr lang="en-US">
                <a:solidFill>
                  <a:schemeClr val="dk1"/>
                </a:solidFill>
              </a:rPr>
              <a:t>Gathering, scanning, and storing electronic copies of all required documents depending on business type (A list of required documents is located at Required Documents for VIP Application) </a:t>
            </a:r>
            <a:br>
              <a:rPr lang="en-US">
                <a:solidFill>
                  <a:schemeClr val="dk1"/>
                </a:solidFill>
              </a:rPr>
            </a:br>
            <a:r>
              <a:rPr lang="en-US" sz="2100" b="1">
                <a:solidFill>
                  <a:schemeClr val="dk1"/>
                </a:solidFill>
              </a:rPr>
              <a:t>If a firm does not have a required document, a Detailed Letter of Explanation must be submitted explaining why the document is not included</a:t>
            </a:r>
            <a:endParaRPr sz="2100" b="1">
              <a:solidFill>
                <a:schemeClr val="dk1"/>
              </a:solidFill>
            </a:endParaRPr>
          </a:p>
          <a:p>
            <a:pPr marL="457200" lvl="0" indent="-381000" algn="l" rtl="0">
              <a:lnSpc>
                <a:spcPct val="100000"/>
              </a:lnSpc>
              <a:spcBef>
                <a:spcPts val="1000"/>
              </a:spcBef>
              <a:spcAft>
                <a:spcPts val="1000"/>
              </a:spcAft>
              <a:buClr>
                <a:schemeClr val="dk1"/>
              </a:buClr>
              <a:buSzPts val="2400"/>
              <a:buChar char="*"/>
            </a:pPr>
            <a:r>
              <a:rPr lang="en-US">
                <a:solidFill>
                  <a:schemeClr val="dk1"/>
                </a:solidFill>
              </a:rPr>
              <a:t>Create a profile on the Vendor Information Profile (VIP)</a:t>
            </a:r>
            <a:endParaRPr>
              <a:solidFill>
                <a:schemeClr val="dk1"/>
              </a:solidFill>
            </a:endParaRPr>
          </a:p>
        </p:txBody>
      </p:sp>
      <p:sp>
        <p:nvSpPr>
          <p:cNvPr id="269" name="Google Shape;269;p26"/>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70" name="Google Shape;270;p2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14</a:t>
            </a:fld>
            <a:endParaRPr sz="1000" b="0" i="0" u="none" strike="noStrike" cap="none">
              <a:solidFill>
                <a:srgbClr val="5A6378"/>
              </a:solidFill>
              <a:latin typeface="Candara"/>
              <a:ea typeface="Candara"/>
              <a:cs typeface="Candara"/>
              <a:sym typeface="Candara"/>
            </a:endParaRPr>
          </a:p>
        </p:txBody>
      </p:sp>
      <p:sp>
        <p:nvSpPr>
          <p:cNvPr id="271" name="Google Shape;271;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Pre-application Steps (2 of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body" idx="1"/>
          </p:nvPr>
        </p:nvSpPr>
        <p:spPr>
          <a:xfrm>
            <a:off x="838200" y="2612571"/>
            <a:ext cx="7408333" cy="36627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a:solidFill>
                  <a:schemeClr val="dk1"/>
                </a:solidFill>
              </a:rPr>
              <a:t>To qualify for the VOSB/SDVOSB program, a business must:</a:t>
            </a:r>
            <a:endParaRPr/>
          </a:p>
          <a:p>
            <a:pPr marL="274320" lvl="0" indent="-274320" algn="l" rtl="0">
              <a:spcBef>
                <a:spcPts val="400"/>
              </a:spcBef>
              <a:spcAft>
                <a:spcPts val="0"/>
              </a:spcAft>
              <a:buSzPts val="2000"/>
              <a:buChar char="*"/>
            </a:pPr>
            <a:r>
              <a:rPr lang="en-US" sz="2000">
                <a:solidFill>
                  <a:schemeClr val="dk1"/>
                </a:solidFill>
              </a:rPr>
              <a:t>Meet the SBA’s small business size standards we’ve just discussed.</a:t>
            </a:r>
            <a:endParaRPr/>
          </a:p>
          <a:p>
            <a:pPr marL="274320" lvl="0" indent="-274320" algn="l" rtl="0">
              <a:spcBef>
                <a:spcPts val="400"/>
              </a:spcBef>
              <a:spcAft>
                <a:spcPts val="0"/>
              </a:spcAft>
              <a:buSzPts val="2000"/>
              <a:buChar char="*"/>
            </a:pPr>
            <a:r>
              <a:rPr lang="en-US" sz="2000">
                <a:solidFill>
                  <a:schemeClr val="dk1"/>
                </a:solidFill>
              </a:rPr>
              <a:t>Be at least 51% owned and controlled by one or more veterans (for VOSB eligibility) or service-disabled veterans (for (SDVOSB eligibility).</a:t>
            </a:r>
            <a:endParaRPr/>
          </a:p>
          <a:p>
            <a:pPr marL="274320" lvl="0" indent="-274320" algn="l" rtl="0">
              <a:spcBef>
                <a:spcPts val="400"/>
              </a:spcBef>
              <a:spcAft>
                <a:spcPts val="0"/>
              </a:spcAft>
              <a:buSzPts val="2000"/>
              <a:buChar char="*"/>
            </a:pPr>
            <a:r>
              <a:rPr lang="en-US" sz="2000">
                <a:solidFill>
                  <a:schemeClr val="dk1"/>
                </a:solidFill>
              </a:rPr>
              <a:t>Have one or more veterans (for VOSB eligibility) or service-disabled veterans (for SDVOSB eligibility) manage day-to-day operations and also make long-term decisions.</a:t>
            </a:r>
            <a:endParaRPr/>
          </a:p>
          <a:p>
            <a:pPr marL="274320" lvl="0" indent="-274320" algn="l" rtl="0">
              <a:spcBef>
                <a:spcPts val="400"/>
              </a:spcBef>
              <a:spcAft>
                <a:spcPts val="0"/>
              </a:spcAft>
              <a:buSzPts val="2000"/>
              <a:buChar char="*"/>
            </a:pPr>
            <a:r>
              <a:rPr lang="en-US" sz="2000">
                <a:solidFill>
                  <a:schemeClr val="dk1"/>
                </a:solidFill>
              </a:rPr>
              <a:t>Eligible service-disabled veterans must have a service-connected disability.</a:t>
            </a:r>
            <a:endParaRPr/>
          </a:p>
        </p:txBody>
      </p:sp>
      <p:sp>
        <p:nvSpPr>
          <p:cNvPr id="277" name="Google Shape;277;p2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78" name="Google Shape;278;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15</a:t>
            </a:fld>
            <a:endParaRPr sz="1000" b="0" i="0" u="none" strike="noStrike" cap="none">
              <a:solidFill>
                <a:srgbClr val="5A6378"/>
              </a:solidFill>
              <a:latin typeface="Candara"/>
              <a:ea typeface="Candara"/>
              <a:cs typeface="Candara"/>
              <a:sym typeface="Candara"/>
            </a:endParaRPr>
          </a:p>
        </p:txBody>
      </p:sp>
      <p:sp>
        <p:nvSpPr>
          <p:cNvPr id="279" name="Google Shape;27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Eligibility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00"/>
              <a:buChar char="*"/>
            </a:pPr>
            <a:r>
              <a:rPr lang="en-US">
                <a:solidFill>
                  <a:schemeClr val="dk1"/>
                </a:solidFill>
              </a:rPr>
              <a:t>A </a:t>
            </a:r>
            <a:r>
              <a:rPr lang="en-US" b="1" i="1">
                <a:solidFill>
                  <a:schemeClr val="dk1"/>
                </a:solidFill>
              </a:rPr>
              <a:t>Veteran</a:t>
            </a:r>
            <a:r>
              <a:rPr lang="en-US">
                <a:solidFill>
                  <a:schemeClr val="dk1"/>
                </a:solidFill>
              </a:rPr>
              <a:t> is a person who served on active duty with the Army, Air Force, Navy, Marine Corps, or Coast Guard for any length of time and who was discharged or released under conditions other than dishonorable. </a:t>
            </a:r>
            <a:endParaRPr/>
          </a:p>
          <a:p>
            <a:pPr marL="274320" lvl="0" indent="-274320" algn="l" rtl="0">
              <a:spcBef>
                <a:spcPts val="480"/>
              </a:spcBef>
              <a:spcAft>
                <a:spcPts val="0"/>
              </a:spcAft>
              <a:buSzPts val="2400"/>
              <a:buChar char="*"/>
            </a:pPr>
            <a:r>
              <a:rPr lang="en-US">
                <a:solidFill>
                  <a:schemeClr val="dk1"/>
                </a:solidFill>
              </a:rPr>
              <a:t>Reservists or members of the National Guard called to federal active duty or disabled from a disease or injury incurred or aggravated in the line of duty or while in training status also qualify as Veterans. </a:t>
            </a:r>
            <a:endParaRPr/>
          </a:p>
          <a:p>
            <a:pPr marL="274320" lvl="0" indent="-121920" algn="l" rtl="0">
              <a:spcBef>
                <a:spcPts val="480"/>
              </a:spcBef>
              <a:spcAft>
                <a:spcPts val="0"/>
              </a:spcAft>
              <a:buSzPts val="2400"/>
              <a:buNone/>
            </a:pPr>
            <a:endParaRPr/>
          </a:p>
        </p:txBody>
      </p:sp>
      <p:sp>
        <p:nvSpPr>
          <p:cNvPr id="285" name="Google Shape;285;p28"/>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286" name="Google Shape;286;p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87" name="Google Shape;287;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Veteran - Definition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400"/>
              <a:buChar char="*"/>
            </a:pPr>
            <a:r>
              <a:rPr lang="en-US">
                <a:solidFill>
                  <a:schemeClr val="dk1"/>
                </a:solidFill>
              </a:rPr>
              <a:t>A </a:t>
            </a:r>
            <a:r>
              <a:rPr lang="en-US" b="1" i="1">
                <a:solidFill>
                  <a:schemeClr val="dk1"/>
                </a:solidFill>
              </a:rPr>
              <a:t>Service-Disabled Veteran </a:t>
            </a:r>
            <a:r>
              <a:rPr lang="en-US">
                <a:solidFill>
                  <a:schemeClr val="dk1"/>
                </a:solidFill>
              </a:rPr>
              <a:t>is a veteran who possesses either a disability rating letter issued by VA establishing a service-connected rating between 0 and 100 percent, or a disability determination from the Department of Defense.</a:t>
            </a:r>
            <a:endParaRPr/>
          </a:p>
          <a:p>
            <a:pPr marL="274320" lvl="0" indent="-274320" algn="l" rtl="0">
              <a:lnSpc>
                <a:spcPct val="90000"/>
              </a:lnSpc>
              <a:spcBef>
                <a:spcPts val="480"/>
              </a:spcBef>
              <a:spcAft>
                <a:spcPts val="0"/>
              </a:spcAft>
              <a:buSzPts val="2400"/>
              <a:buChar char="*"/>
            </a:pPr>
            <a:r>
              <a:rPr lang="en-US">
                <a:solidFill>
                  <a:schemeClr val="dk1"/>
                </a:solidFill>
              </a:rPr>
              <a:t>If the Service-Disabled Veteran has a permanent and severe disability, the spouse or permanent caregiver can operate and control the management and daily business operations. </a:t>
            </a:r>
            <a:endParaRPr/>
          </a:p>
          <a:p>
            <a:pPr marL="274320" lvl="0" indent="-121920" algn="l" rtl="0">
              <a:lnSpc>
                <a:spcPct val="90000"/>
              </a:lnSpc>
              <a:spcBef>
                <a:spcPts val="480"/>
              </a:spcBef>
              <a:spcAft>
                <a:spcPts val="0"/>
              </a:spcAft>
              <a:buSzPts val="2400"/>
              <a:buNone/>
            </a:pPr>
            <a:endParaRPr/>
          </a:p>
        </p:txBody>
      </p:sp>
      <p:sp>
        <p:nvSpPr>
          <p:cNvPr id="293" name="Google Shape;293;p29"/>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294" name="Google Shape;294;p2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95" name="Google Shape;295;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959"/>
              <a:buFont typeface="Candara"/>
              <a:buNone/>
            </a:pPr>
            <a:r>
              <a:rPr lang="en-US" sz="3959"/>
              <a:t>Service-Disabled Veteran - Definition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body" idx="1"/>
          </p:nvPr>
        </p:nvSpPr>
        <p:spPr>
          <a:xfrm>
            <a:off x="872067" y="2534194"/>
            <a:ext cx="7408333" cy="3715969"/>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220"/>
              <a:buChar char="*"/>
            </a:pPr>
            <a:r>
              <a:rPr lang="en-US" sz="2220">
                <a:solidFill>
                  <a:schemeClr val="dk1"/>
                </a:solidFill>
              </a:rPr>
              <a:t>If you wish to be considered for set-aside and sole source contracts administered by the U.S. Department of Veterans Affairs, your business must be verified by the VA’s Center for Verification and Evaluation (CVE).</a:t>
            </a:r>
            <a:endParaRPr/>
          </a:p>
          <a:p>
            <a:pPr marL="274320" lvl="0" indent="-274320" algn="l" rtl="0">
              <a:lnSpc>
                <a:spcPct val="90000"/>
              </a:lnSpc>
              <a:spcBef>
                <a:spcPts val="444"/>
              </a:spcBef>
              <a:spcAft>
                <a:spcPts val="0"/>
              </a:spcAft>
              <a:buSzPts val="2220"/>
              <a:buChar char="*"/>
            </a:pPr>
            <a:r>
              <a:rPr lang="en-US" sz="2220">
                <a:solidFill>
                  <a:schemeClr val="dk1"/>
                </a:solidFill>
              </a:rPr>
              <a:t>CVE may conduct an on-site examination at one or all of your offices or work sites.  CVE may review any information related to your eligibility including, but not limited to, documentation related to the legal structure, ownership, and control.  This includes your organizing documents, financial documents, and publicly available information as well as any other pertinent information.</a:t>
            </a:r>
            <a:endParaRPr/>
          </a:p>
        </p:txBody>
      </p:sp>
      <p:sp>
        <p:nvSpPr>
          <p:cNvPr id="302" name="Google Shape;302;p30"/>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303" name="Google Shape;303;p3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18</a:t>
            </a:fld>
            <a:endParaRPr sz="1000" b="0" i="0" u="none" strike="noStrike" cap="none">
              <a:solidFill>
                <a:srgbClr val="5A6378"/>
              </a:solidFill>
              <a:latin typeface="Candara"/>
              <a:ea typeface="Candara"/>
              <a:cs typeface="Candara"/>
              <a:sym typeface="Candara"/>
            </a:endParaRPr>
          </a:p>
        </p:txBody>
      </p:sp>
      <p:sp>
        <p:nvSpPr>
          <p:cNvPr id="304" name="Google Shape;304;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VA Verification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00"/>
              <a:buChar char="*"/>
            </a:pPr>
            <a:r>
              <a:rPr lang="en-US">
                <a:solidFill>
                  <a:schemeClr val="dk1"/>
                </a:solidFill>
              </a:rPr>
              <a:t>At least 51 percent of the business must be </a:t>
            </a:r>
            <a:r>
              <a:rPr lang="en-US" i="1">
                <a:solidFill>
                  <a:schemeClr val="dk1"/>
                </a:solidFill>
              </a:rPr>
              <a:t>directly and unconditionally</a:t>
            </a:r>
            <a:r>
              <a:rPr lang="en-US">
                <a:solidFill>
                  <a:schemeClr val="dk1"/>
                </a:solidFill>
              </a:rPr>
              <a:t> owned by one or more Veteran(s) or Service-disabled Veteran(s). </a:t>
            </a:r>
            <a:endParaRPr>
              <a:solidFill>
                <a:schemeClr val="dk1"/>
              </a:solidFill>
            </a:endParaRPr>
          </a:p>
          <a:p>
            <a:pPr marL="274320" lvl="0" indent="-236220" algn="l" rtl="0">
              <a:spcBef>
                <a:spcPts val="0"/>
              </a:spcBef>
              <a:spcAft>
                <a:spcPts val="0"/>
              </a:spcAft>
              <a:buSzPts val="1800"/>
              <a:buChar char="*"/>
            </a:pPr>
            <a:r>
              <a:rPr lang="en-US">
                <a:solidFill>
                  <a:schemeClr val="dk1"/>
                </a:solidFill>
              </a:rPr>
              <a:t> One or more service-disabled veterans must be entitled to receive at least 51 percent of the annual distribution of profits paid to the owners of a corporation, partnership, or limited liability company concern.</a:t>
            </a:r>
            <a:endParaRPr>
              <a:solidFill>
                <a:schemeClr val="dk1"/>
              </a:solidFill>
            </a:endParaRPr>
          </a:p>
          <a:p>
            <a:pPr marL="274320" lvl="0" indent="-121920" algn="l" rtl="0">
              <a:spcBef>
                <a:spcPts val="480"/>
              </a:spcBef>
              <a:spcAft>
                <a:spcPts val="0"/>
              </a:spcAft>
              <a:buSzPts val="2400"/>
              <a:buNone/>
            </a:pPr>
            <a:endParaRPr/>
          </a:p>
        </p:txBody>
      </p:sp>
      <p:sp>
        <p:nvSpPr>
          <p:cNvPr id="310" name="Google Shape;310;p31"/>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11" name="Google Shape;311;p3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312" name="Google Shape;312;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Ownership Standard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About Us</a:t>
            </a:r>
            <a:endParaRPr/>
          </a:p>
        </p:txBody>
      </p:sp>
      <p:sp>
        <p:nvSpPr>
          <p:cNvPr id="150" name="Google Shape;150;p14"/>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151" name="Google Shape;151;p1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2</a:t>
            </a:fld>
            <a:endParaRPr sz="1000" b="0" i="0" u="none" strike="noStrike" cap="none">
              <a:solidFill>
                <a:srgbClr val="5A6378"/>
              </a:solidFill>
              <a:latin typeface="Candara"/>
              <a:ea typeface="Candara"/>
              <a:cs typeface="Candara"/>
              <a:sym typeface="Candara"/>
            </a:endParaRPr>
          </a:p>
        </p:txBody>
      </p:sp>
      <p:sp>
        <p:nvSpPr>
          <p:cNvPr id="152" name="Google Shape;152;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spcBef>
                <a:spcPts val="1000"/>
              </a:spcBef>
              <a:spcAft>
                <a:spcPts val="0"/>
              </a:spcAft>
              <a:buSzPts val="2400"/>
              <a:buChar char="*"/>
            </a:pPr>
            <a:r>
              <a:rPr lang="en-US">
                <a:solidFill>
                  <a:schemeClr val="dk1"/>
                </a:solidFill>
              </a:rPr>
              <a:t>Jeannet Santiago </a:t>
            </a:r>
            <a:r>
              <a:rPr lang="en-US" sz="1800" u="sng">
                <a:solidFill>
                  <a:schemeClr val="hlink"/>
                </a:solidFill>
                <a:hlinkClick r:id="rId3"/>
              </a:rPr>
              <a:t>JSantiago@thurstonedc.com</a:t>
            </a:r>
            <a:r>
              <a:rPr lang="en-US" sz="1800">
                <a:solidFill>
                  <a:schemeClr val="dk1"/>
                </a:solidFill>
              </a:rPr>
              <a:t> </a:t>
            </a:r>
            <a:endParaRPr>
              <a:solidFill>
                <a:schemeClr val="dk1"/>
              </a:solidFill>
            </a:endParaRPr>
          </a:p>
          <a:p>
            <a:pPr marL="274320" lvl="0" indent="-274320" algn="l" rtl="0">
              <a:spcBef>
                <a:spcPts val="1000"/>
              </a:spcBef>
              <a:spcAft>
                <a:spcPts val="0"/>
              </a:spcAft>
              <a:buSzPts val="2400"/>
              <a:buChar char="*"/>
            </a:pPr>
            <a:r>
              <a:rPr lang="en-US">
                <a:solidFill>
                  <a:schemeClr val="dk1"/>
                </a:solidFill>
              </a:rPr>
              <a:t>Trena Payton </a:t>
            </a:r>
            <a:r>
              <a:rPr lang="en-US" sz="1800" u="sng">
                <a:solidFill>
                  <a:schemeClr val="hlink"/>
                </a:solidFill>
                <a:hlinkClick r:id="rId4"/>
              </a:rPr>
              <a:t>tpayton@thurstonedc.com</a:t>
            </a:r>
            <a:endParaRPr>
              <a:solidFill>
                <a:schemeClr val="dk1"/>
              </a:solidFill>
            </a:endParaRPr>
          </a:p>
          <a:p>
            <a:pPr marL="274320" lvl="0" indent="-274320" algn="l" rtl="0">
              <a:spcBef>
                <a:spcPts val="1000"/>
              </a:spcBef>
              <a:spcAft>
                <a:spcPts val="1000"/>
              </a:spcAft>
              <a:buSzPts val="2400"/>
              <a:buChar char="*"/>
            </a:pPr>
            <a:r>
              <a:rPr lang="en-US">
                <a:solidFill>
                  <a:schemeClr val="dk1"/>
                </a:solidFill>
              </a:rPr>
              <a:t>Aleesha Roedel </a:t>
            </a:r>
            <a:r>
              <a:rPr lang="en-US" sz="1800" u="sng">
                <a:solidFill>
                  <a:schemeClr val="hlink"/>
                </a:solidFill>
                <a:hlinkClick r:id="rId5"/>
              </a:rPr>
              <a:t>aroedel@greaterspokane.org</a:t>
            </a:r>
            <a:r>
              <a:rPr lang="en-US" sz="1800">
                <a:solidFill>
                  <a:schemeClr val="dk1"/>
                </a:solidFill>
              </a:rPr>
              <a:t> </a:t>
            </a:r>
            <a:endParaRPr>
              <a:solidFill>
                <a:schemeClr val="dk1"/>
              </a:solidFill>
            </a:endParaRPr>
          </a:p>
        </p:txBody>
      </p:sp>
      <p:sp>
        <p:nvSpPr>
          <p:cNvPr id="153" name="Google Shape;153;p1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00"/>
              <a:buChar char="*"/>
            </a:pPr>
            <a:r>
              <a:rPr lang="en-US">
                <a:solidFill>
                  <a:schemeClr val="dk1"/>
                </a:solidFill>
              </a:rPr>
              <a:t>Washington PTAC’s mission is to increase the number of government contracts awarded to Washington firms so that those firms can grow. </a:t>
            </a:r>
            <a:endParaRPr/>
          </a:p>
          <a:p>
            <a:pPr marL="274320" lvl="0" indent="-121920" algn="l" rtl="0">
              <a:spcBef>
                <a:spcPts val="480"/>
              </a:spcBef>
              <a:spcAft>
                <a:spcPts val="0"/>
              </a:spcAft>
              <a:buSzPts val="2400"/>
              <a:buNone/>
            </a:pPr>
            <a:endParaRPr/>
          </a:p>
        </p:txBody>
      </p:sp>
      <p:pic>
        <p:nvPicPr>
          <p:cNvPr id="154" name="Google Shape;154;p14"/>
          <p:cNvPicPr preferRelativeResize="0"/>
          <p:nvPr/>
        </p:nvPicPr>
        <p:blipFill>
          <a:blip r:embed="rId6">
            <a:alphaModFix/>
          </a:blip>
          <a:stretch>
            <a:fillRect/>
          </a:stretch>
        </p:blipFill>
        <p:spPr>
          <a:xfrm>
            <a:off x="457200" y="5720375"/>
            <a:ext cx="742950" cy="737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body" idx="1"/>
          </p:nvPr>
        </p:nvSpPr>
        <p:spPr>
          <a:xfrm>
            <a:off x="872075" y="2675475"/>
            <a:ext cx="7814700" cy="345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chemeClr val="dk1"/>
                </a:solidFill>
              </a:rPr>
              <a:t>The Veteran owner(s) must have </a:t>
            </a:r>
            <a:r>
              <a:rPr lang="en-US" i="1">
                <a:solidFill>
                  <a:schemeClr val="dk1"/>
                </a:solidFill>
              </a:rPr>
              <a:t>full control</a:t>
            </a:r>
            <a:r>
              <a:rPr lang="en-US">
                <a:solidFill>
                  <a:schemeClr val="dk1"/>
                </a:solidFill>
              </a:rPr>
              <a:t> over the day-to-day management, decision-making, and strategic policy of the business; possess the </a:t>
            </a:r>
            <a:r>
              <a:rPr lang="en-US" i="1">
                <a:solidFill>
                  <a:schemeClr val="dk1"/>
                </a:solidFill>
              </a:rPr>
              <a:t>managerial experience</a:t>
            </a:r>
            <a:r>
              <a:rPr lang="en-US">
                <a:solidFill>
                  <a:schemeClr val="dk1"/>
                </a:solidFill>
              </a:rPr>
              <a:t> of the extent and complexity needed to manage the business; be the </a:t>
            </a:r>
            <a:r>
              <a:rPr lang="en-US" i="1">
                <a:solidFill>
                  <a:schemeClr val="dk1"/>
                </a:solidFill>
              </a:rPr>
              <a:t>highest-compensated</a:t>
            </a:r>
            <a:r>
              <a:rPr lang="en-US">
                <a:solidFill>
                  <a:schemeClr val="dk1"/>
                </a:solidFill>
              </a:rPr>
              <a:t> employee (unless the Veteran can explain how taking lower compensation benefits the business); </a:t>
            </a:r>
            <a:r>
              <a:rPr lang="en-US">
                <a:solidFill>
                  <a:srgbClr val="000000"/>
                </a:solidFill>
              </a:rPr>
              <a:t>devote full-time to the business;</a:t>
            </a:r>
            <a:r>
              <a:rPr lang="en-US">
                <a:solidFill>
                  <a:schemeClr val="dk1"/>
                </a:solidFill>
              </a:rPr>
              <a:t> hold the </a:t>
            </a:r>
            <a:r>
              <a:rPr lang="en-US" i="1">
                <a:solidFill>
                  <a:schemeClr val="dk1"/>
                </a:solidFill>
              </a:rPr>
              <a:t>highest officer position</a:t>
            </a:r>
            <a:r>
              <a:rPr lang="en-US">
                <a:solidFill>
                  <a:schemeClr val="dk1"/>
                </a:solidFill>
              </a:rPr>
              <a:t> in the business; and have the ability to exercise </a:t>
            </a:r>
            <a:r>
              <a:rPr lang="en-US" i="1">
                <a:solidFill>
                  <a:schemeClr val="dk1"/>
                </a:solidFill>
              </a:rPr>
              <a:t>independent</a:t>
            </a:r>
            <a:r>
              <a:rPr lang="en-US">
                <a:solidFill>
                  <a:schemeClr val="dk1"/>
                </a:solidFill>
              </a:rPr>
              <a:t> business judgment.</a:t>
            </a:r>
            <a:endParaRPr/>
          </a:p>
          <a:p>
            <a:pPr marL="274320" lvl="0" indent="-121920" algn="l" rtl="0">
              <a:lnSpc>
                <a:spcPct val="90000"/>
              </a:lnSpc>
              <a:spcBef>
                <a:spcPts val="480"/>
              </a:spcBef>
              <a:spcAft>
                <a:spcPts val="0"/>
              </a:spcAft>
              <a:buSzPts val="2400"/>
              <a:buNone/>
            </a:pPr>
            <a:endParaRPr/>
          </a:p>
        </p:txBody>
      </p:sp>
      <p:sp>
        <p:nvSpPr>
          <p:cNvPr id="318" name="Google Shape;318;p32"/>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19" name="Google Shape;319;p3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320" name="Google Shape;320;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Control Standard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400"/>
              <a:buChar char="*"/>
            </a:pPr>
            <a:r>
              <a:rPr lang="en-US">
                <a:solidFill>
                  <a:schemeClr val="dk1"/>
                </a:solidFill>
              </a:rPr>
              <a:t>SAM registration is a prerequisite to every certification.</a:t>
            </a:r>
            <a:endParaRPr/>
          </a:p>
          <a:p>
            <a:pPr marL="274320" lvl="0" indent="-274320" algn="l" rtl="0">
              <a:lnSpc>
                <a:spcPct val="90000"/>
              </a:lnSpc>
              <a:spcBef>
                <a:spcPts val="480"/>
              </a:spcBef>
              <a:spcAft>
                <a:spcPts val="0"/>
              </a:spcAft>
              <a:buSzPts val="2400"/>
              <a:buChar char="*"/>
            </a:pPr>
            <a:r>
              <a:rPr lang="en-US">
                <a:solidFill>
                  <a:schemeClr val="dk1"/>
                </a:solidFill>
              </a:rPr>
              <a:t>Registrant indicates whether it is a corporation, partnership, LLC, sole proprietorship; a for-profit or nonprofit organization; and whether it is a VOSB, a SDVOSB, a WOSB, an EDWOSB, or a minority-owned business. </a:t>
            </a:r>
            <a:endParaRPr/>
          </a:p>
          <a:p>
            <a:pPr marL="274320" lvl="0" indent="-274320" algn="l" rtl="0">
              <a:lnSpc>
                <a:spcPct val="90000"/>
              </a:lnSpc>
              <a:spcBef>
                <a:spcPts val="480"/>
              </a:spcBef>
              <a:spcAft>
                <a:spcPts val="0"/>
              </a:spcAft>
              <a:buSzPts val="2400"/>
              <a:buChar char="*"/>
            </a:pPr>
            <a:r>
              <a:rPr lang="en-US">
                <a:solidFill>
                  <a:schemeClr val="dk1"/>
                </a:solidFill>
              </a:rPr>
              <a:t>Remember, you must indicate that your firm is             “for-profit” if it is to qualify as a small business.</a:t>
            </a:r>
            <a:endParaRPr/>
          </a:p>
          <a:p>
            <a:pPr marL="274320" lvl="0" indent="-121920" algn="l" rtl="0">
              <a:lnSpc>
                <a:spcPct val="90000"/>
              </a:lnSpc>
              <a:spcBef>
                <a:spcPts val="480"/>
              </a:spcBef>
              <a:spcAft>
                <a:spcPts val="0"/>
              </a:spcAft>
              <a:buSzPts val="2400"/>
              <a:buNone/>
            </a:pPr>
            <a:endParaRPr/>
          </a:p>
        </p:txBody>
      </p:sp>
      <p:sp>
        <p:nvSpPr>
          <p:cNvPr id="329" name="Google Shape;329;p33"/>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330" name="Google Shape;330;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21</a:t>
            </a:fld>
            <a:endParaRPr sz="1000" b="0" i="0" u="none" strike="noStrike" cap="none">
              <a:solidFill>
                <a:srgbClr val="5A6378"/>
              </a:solidFill>
              <a:latin typeface="Candara"/>
              <a:ea typeface="Candara"/>
              <a:cs typeface="Candara"/>
              <a:sym typeface="Candara"/>
            </a:endParaRPr>
          </a:p>
        </p:txBody>
      </p:sp>
      <p:sp>
        <p:nvSpPr>
          <p:cNvPr id="331" name="Google Shape;331;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Starting Point: SAM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22</a:t>
            </a:fld>
            <a:endParaRPr/>
          </a:p>
        </p:txBody>
      </p:sp>
      <p:sp>
        <p:nvSpPr>
          <p:cNvPr id="338" name="Google Shape;338;p3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Get familiar with the VA Site</a:t>
            </a:r>
            <a:endParaRPr/>
          </a:p>
        </p:txBody>
      </p:sp>
      <p:pic>
        <p:nvPicPr>
          <p:cNvPr id="339" name="Google Shape;339;p34"/>
          <p:cNvPicPr preferRelativeResize="0"/>
          <p:nvPr/>
        </p:nvPicPr>
        <p:blipFill rotWithShape="1">
          <a:blip r:embed="rId3">
            <a:alphaModFix/>
          </a:blip>
          <a:srcRect l="17965" t="11943" r="19061" b="9166"/>
          <a:stretch/>
        </p:blipFill>
        <p:spPr>
          <a:xfrm>
            <a:off x="1643075" y="1700225"/>
            <a:ext cx="5757850" cy="4057649"/>
          </a:xfrm>
          <a:prstGeom prst="rect">
            <a:avLst/>
          </a:prstGeom>
          <a:noFill/>
          <a:ln>
            <a:noFill/>
          </a:ln>
        </p:spPr>
      </p:pic>
      <p:sp>
        <p:nvSpPr>
          <p:cNvPr id="340" name="Google Shape;340;p34"/>
          <p:cNvSpPr txBox="1"/>
          <p:nvPr/>
        </p:nvSpPr>
        <p:spPr>
          <a:xfrm>
            <a:off x="1471600" y="1309275"/>
            <a:ext cx="5757900" cy="5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u="sng">
                <a:solidFill>
                  <a:srgbClr val="FFFFFF"/>
                </a:solidFill>
                <a:hlinkClick r:id="rId4"/>
              </a:rPr>
              <a:t>https://www.va.gov/osdbu/verification/index.asp</a:t>
            </a:r>
            <a:endParaRPr sz="1900">
              <a:solidFill>
                <a:srgbClr val="FFFFFF"/>
              </a:solidFill>
            </a:endParaRPr>
          </a:p>
        </p:txBody>
      </p:sp>
      <p:sp>
        <p:nvSpPr>
          <p:cNvPr id="341" name="Google Shape;341;p34"/>
          <p:cNvSpPr txBox="1"/>
          <p:nvPr/>
        </p:nvSpPr>
        <p:spPr>
          <a:xfrm>
            <a:off x="1643075" y="5866975"/>
            <a:ext cx="7386600" cy="3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Navigation video: </a:t>
            </a:r>
            <a:r>
              <a:rPr lang="en-US" u="sng">
                <a:solidFill>
                  <a:schemeClr val="hlink"/>
                </a:solidFill>
                <a:hlinkClick r:id="rId5"/>
              </a:rPr>
              <a:t>https://www.youtube.com/watch?v=rMOMfQMPDxs&amp;feature=youtu.be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body" idx="1"/>
          </p:nvPr>
        </p:nvSpPr>
        <p:spPr>
          <a:xfrm>
            <a:off x="457200" y="5348296"/>
            <a:ext cx="6085800" cy="271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600" u="sng">
                <a:solidFill>
                  <a:schemeClr val="hlink"/>
                </a:solidFill>
                <a:latin typeface="Arial"/>
                <a:ea typeface="Arial"/>
                <a:cs typeface="Arial"/>
                <a:sym typeface="Arial"/>
                <a:hlinkClick r:id="rId3"/>
              </a:rPr>
              <a:t>https://www.va.gov/osdbu/docs/FactsheetBIRLS.pdf</a:t>
            </a:r>
            <a:endParaRPr sz="1600"/>
          </a:p>
        </p:txBody>
      </p:sp>
      <p:sp>
        <p:nvSpPr>
          <p:cNvPr id="348" name="Google Shape;348;p3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23</a:t>
            </a:fld>
            <a:endParaRPr/>
          </a:p>
        </p:txBody>
      </p:sp>
      <p:sp>
        <p:nvSpPr>
          <p:cNvPr id="349" name="Google Shape;349;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Verify your Veteran Status</a:t>
            </a:r>
            <a:endParaRPr/>
          </a:p>
        </p:txBody>
      </p:sp>
      <p:pic>
        <p:nvPicPr>
          <p:cNvPr id="350" name="Google Shape;350;p35"/>
          <p:cNvPicPr preferRelativeResize="0"/>
          <p:nvPr/>
        </p:nvPicPr>
        <p:blipFill rotWithShape="1">
          <a:blip r:embed="rId4">
            <a:alphaModFix/>
          </a:blip>
          <a:srcRect l="22346" t="18151" r="23520" b="8329"/>
          <a:stretch/>
        </p:blipFill>
        <p:spPr>
          <a:xfrm rot="510724">
            <a:off x="3432056" y="1695848"/>
            <a:ext cx="5065437" cy="3869877"/>
          </a:xfrm>
          <a:prstGeom prst="rect">
            <a:avLst/>
          </a:prstGeom>
          <a:noFill/>
          <a:ln>
            <a:noFill/>
          </a:ln>
        </p:spPr>
      </p:pic>
      <p:sp>
        <p:nvSpPr>
          <p:cNvPr id="351" name="Google Shape;351;p35"/>
          <p:cNvSpPr txBox="1"/>
          <p:nvPr/>
        </p:nvSpPr>
        <p:spPr>
          <a:xfrm>
            <a:off x="742950" y="2086863"/>
            <a:ext cx="1928700" cy="27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ndara"/>
                <a:ea typeface="Candara"/>
                <a:cs typeface="Candara"/>
                <a:sym typeface="Candara"/>
              </a:rPr>
              <a:t>How does CVE use BIRLS? </a:t>
            </a:r>
            <a:br>
              <a:rPr lang="en-US" sz="2000" b="1">
                <a:latin typeface="Candara"/>
                <a:ea typeface="Candara"/>
                <a:cs typeface="Candara"/>
                <a:sym typeface="Candara"/>
              </a:rPr>
            </a:br>
            <a:r>
              <a:rPr lang="en-US" sz="2000">
                <a:latin typeface="Candara"/>
                <a:ea typeface="Candara"/>
                <a:cs typeface="Candara"/>
                <a:sym typeface="Candara"/>
              </a:rPr>
              <a:t>CVE uses BIRLS as well as the DD Form 214 to cross-reference information provided on the VA Form 0877.</a:t>
            </a:r>
            <a:endParaRPr sz="2000">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body" idx="1"/>
          </p:nvPr>
        </p:nvSpPr>
        <p:spPr>
          <a:xfrm>
            <a:off x="457200" y="1959429"/>
            <a:ext cx="3786691" cy="4111169"/>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040"/>
              <a:buChar char="*"/>
            </a:pPr>
            <a:r>
              <a:rPr lang="en-US" sz="2040"/>
              <a:t>Articles of Incorporation/Organization. </a:t>
            </a:r>
            <a:endParaRPr/>
          </a:p>
          <a:p>
            <a:pPr marL="274320" lvl="0" indent="-274320" algn="l" rtl="0">
              <a:lnSpc>
                <a:spcPct val="80000"/>
              </a:lnSpc>
              <a:spcBef>
                <a:spcPts val="408"/>
              </a:spcBef>
              <a:spcAft>
                <a:spcPts val="0"/>
              </a:spcAft>
              <a:buSzPts val="2040"/>
              <a:buChar char="*"/>
            </a:pPr>
            <a:r>
              <a:rPr lang="en-US" sz="2040"/>
              <a:t>Corporate by-laws or operating agreements. </a:t>
            </a:r>
            <a:endParaRPr/>
          </a:p>
          <a:p>
            <a:pPr marL="274320" lvl="0" indent="-274320" algn="l" rtl="0">
              <a:lnSpc>
                <a:spcPct val="80000"/>
              </a:lnSpc>
              <a:spcBef>
                <a:spcPts val="408"/>
              </a:spcBef>
              <a:spcAft>
                <a:spcPts val="0"/>
              </a:spcAft>
              <a:buSzPts val="2040"/>
              <a:buChar char="*"/>
            </a:pPr>
            <a:r>
              <a:rPr lang="en-US" sz="2040"/>
              <a:t>Shareholder agreements. </a:t>
            </a:r>
            <a:endParaRPr/>
          </a:p>
          <a:p>
            <a:pPr marL="274320" lvl="0" indent="-274320" algn="l" rtl="0">
              <a:lnSpc>
                <a:spcPct val="80000"/>
              </a:lnSpc>
              <a:spcBef>
                <a:spcPts val="408"/>
              </a:spcBef>
              <a:spcAft>
                <a:spcPts val="0"/>
              </a:spcAft>
              <a:buSzPts val="2040"/>
              <a:buChar char="*"/>
            </a:pPr>
            <a:r>
              <a:rPr lang="en-US" sz="2040"/>
              <a:t>Voting records and voting agreements. </a:t>
            </a:r>
            <a:endParaRPr/>
          </a:p>
          <a:p>
            <a:pPr marL="274320" lvl="0" indent="-274320" algn="l" rtl="0">
              <a:lnSpc>
                <a:spcPct val="80000"/>
              </a:lnSpc>
              <a:spcBef>
                <a:spcPts val="408"/>
              </a:spcBef>
              <a:spcAft>
                <a:spcPts val="0"/>
              </a:spcAft>
              <a:buSzPts val="2040"/>
              <a:buChar char="*"/>
            </a:pPr>
            <a:r>
              <a:rPr lang="en-US" sz="2040"/>
              <a:t>Trust agreements. </a:t>
            </a:r>
            <a:endParaRPr/>
          </a:p>
          <a:p>
            <a:pPr marL="274320" lvl="0" indent="-274320" algn="l" rtl="0">
              <a:lnSpc>
                <a:spcPct val="80000"/>
              </a:lnSpc>
              <a:spcBef>
                <a:spcPts val="408"/>
              </a:spcBef>
              <a:spcAft>
                <a:spcPts val="0"/>
              </a:spcAft>
              <a:buSzPts val="2040"/>
              <a:buChar char="*"/>
            </a:pPr>
            <a:r>
              <a:rPr lang="en-US" sz="2040"/>
              <a:t>Franchise agreements, if applicable.</a:t>
            </a:r>
            <a:endParaRPr/>
          </a:p>
          <a:p>
            <a:pPr marL="274320" lvl="0" indent="-274320" algn="l" rtl="0">
              <a:lnSpc>
                <a:spcPct val="80000"/>
              </a:lnSpc>
              <a:spcBef>
                <a:spcPts val="408"/>
              </a:spcBef>
              <a:spcAft>
                <a:spcPts val="0"/>
              </a:spcAft>
              <a:buSzPts val="2040"/>
              <a:buChar char="*"/>
            </a:pPr>
            <a:r>
              <a:rPr lang="en-US" sz="2040"/>
              <a:t>Organizational, annual, and board/member meeting records.</a:t>
            </a:r>
            <a:endParaRPr/>
          </a:p>
          <a:p>
            <a:pPr marL="274320" lvl="0" indent="-274320" algn="l" rtl="0">
              <a:lnSpc>
                <a:spcPct val="80000"/>
              </a:lnSpc>
              <a:spcBef>
                <a:spcPts val="408"/>
              </a:spcBef>
              <a:spcAft>
                <a:spcPts val="0"/>
              </a:spcAft>
              <a:buSzPts val="2040"/>
              <a:buChar char="*"/>
            </a:pPr>
            <a:r>
              <a:rPr lang="en-US" sz="2040"/>
              <a:t>Stock ledgers and certificates.</a:t>
            </a:r>
            <a:endParaRPr/>
          </a:p>
        </p:txBody>
      </p:sp>
      <p:sp>
        <p:nvSpPr>
          <p:cNvPr id="357" name="Google Shape;357;p36"/>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58" name="Google Shape;358;p3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59" name="Google Shape;359;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Basic Documentation Required</a:t>
            </a:r>
            <a:endParaRPr/>
          </a:p>
        </p:txBody>
      </p:sp>
      <p:sp>
        <p:nvSpPr>
          <p:cNvPr id="360" name="Google Shape;360;p36"/>
          <p:cNvSpPr txBox="1"/>
          <p:nvPr/>
        </p:nvSpPr>
        <p:spPr>
          <a:xfrm>
            <a:off x="4900109" y="2619902"/>
            <a:ext cx="3786691"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State-issued Certificates of Good Standing.</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Contract, lease and loan agreements.</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Payroll records.</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Bank account signature cards.</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Financial statements.</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Federal personal and business tax returns for up to 3 years.</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en-US" sz="2040">
                <a:solidFill>
                  <a:schemeClr val="dk2"/>
                </a:solidFill>
                <a:latin typeface="Candara"/>
                <a:ea typeface="Candara"/>
                <a:cs typeface="Candara"/>
                <a:sym typeface="Candara"/>
              </a:rPr>
              <a:t>Any applicable Licenses.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a:spLocks noGrp="1"/>
          </p:cNvSpPr>
          <p:nvPr>
            <p:ph type="body" idx="1"/>
          </p:nvPr>
        </p:nvSpPr>
        <p:spPr>
          <a:xfrm>
            <a:off x="457200" y="2195250"/>
            <a:ext cx="3029100" cy="394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None/>
            </a:pPr>
            <a:r>
              <a:rPr lang="en-US" sz="2100" b="1" i="1"/>
              <a:t>To begin the verification application</a:t>
            </a:r>
            <a:r>
              <a:rPr lang="en-US" sz="2100"/>
              <a:t>, go to </a:t>
            </a:r>
            <a:r>
              <a:rPr lang="en-US" sz="2100" u="sng">
                <a:solidFill>
                  <a:schemeClr val="hlink"/>
                </a:solidFill>
                <a:hlinkClick r:id="rId3"/>
              </a:rPr>
              <a:t>www.vip.vetbiz.va.gov</a:t>
            </a:r>
            <a:r>
              <a:rPr lang="en-US" sz="2100"/>
              <a:t> and hit the “Register” button at the top of the page.</a:t>
            </a:r>
            <a:endParaRPr sz="2100"/>
          </a:p>
        </p:txBody>
      </p:sp>
      <p:sp>
        <p:nvSpPr>
          <p:cNvPr id="366" name="Google Shape;36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67" name="Google Shape;367;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Begin Verification Application</a:t>
            </a:r>
            <a:endParaRPr/>
          </a:p>
        </p:txBody>
      </p:sp>
      <p:pic>
        <p:nvPicPr>
          <p:cNvPr id="368" name="Google Shape;368;p37"/>
          <p:cNvPicPr preferRelativeResize="0"/>
          <p:nvPr/>
        </p:nvPicPr>
        <p:blipFill rotWithShape="1">
          <a:blip r:embed="rId4">
            <a:alphaModFix/>
          </a:blip>
          <a:srcRect/>
          <a:stretch/>
        </p:blipFill>
        <p:spPr>
          <a:xfrm>
            <a:off x="3572624" y="2868624"/>
            <a:ext cx="5057201" cy="2061850"/>
          </a:xfrm>
          <a:prstGeom prst="rect">
            <a:avLst/>
          </a:prstGeom>
          <a:noFill/>
          <a:ln>
            <a:noFill/>
          </a:ln>
          <a:effectLst>
            <a:outerShdw blurRad="292100" dist="139700" dir="2700000" algn="tl" rotWithShape="0">
              <a:srgbClr val="333333">
                <a:alpha val="64705"/>
              </a:srgbClr>
            </a:outerShdw>
          </a:effectLst>
        </p:spPr>
      </p:pic>
      <p:sp>
        <p:nvSpPr>
          <p:cNvPr id="369" name="Google Shape;369;p37"/>
          <p:cNvSpPr/>
          <p:nvPr/>
        </p:nvSpPr>
        <p:spPr>
          <a:xfrm>
            <a:off x="4457700" y="4357700"/>
            <a:ext cx="3393000" cy="57270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body" idx="1"/>
          </p:nvPr>
        </p:nvSpPr>
        <p:spPr>
          <a:xfrm>
            <a:off x="457200" y="2028950"/>
            <a:ext cx="3100500" cy="3790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200">
                <a:solidFill>
                  <a:schemeClr val="dk1"/>
                </a:solidFill>
              </a:rPr>
              <a:t>To begin the process of </a:t>
            </a:r>
            <a:r>
              <a:rPr lang="en-US" sz="2200" b="1" i="1">
                <a:solidFill>
                  <a:schemeClr val="dk1"/>
                </a:solidFill>
              </a:rPr>
              <a:t>obtaining a DS Logon</a:t>
            </a:r>
            <a:r>
              <a:rPr lang="en-US" sz="2200">
                <a:solidFill>
                  <a:schemeClr val="dk1"/>
                </a:solidFill>
              </a:rPr>
              <a:t>, go to: </a:t>
            </a:r>
            <a:r>
              <a:rPr lang="en-US" sz="2200" u="sng">
                <a:solidFill>
                  <a:schemeClr val="hlink"/>
                </a:solidFill>
                <a:hlinkClick r:id="rId3"/>
              </a:rPr>
              <a:t>myaccess.dmdc.osd.mil</a:t>
            </a:r>
            <a:r>
              <a:rPr lang="en-US" sz="2200">
                <a:solidFill>
                  <a:schemeClr val="dk1"/>
                </a:solidFill>
              </a:rPr>
              <a:t> </a:t>
            </a:r>
            <a:endParaRPr sz="2200"/>
          </a:p>
          <a:p>
            <a:pPr marL="0" lvl="0" indent="0" algn="l" rtl="0">
              <a:spcBef>
                <a:spcPts val="320"/>
              </a:spcBef>
              <a:spcAft>
                <a:spcPts val="0"/>
              </a:spcAft>
              <a:buSzPts val="1600"/>
              <a:buNone/>
            </a:pPr>
            <a:endParaRPr sz="1400">
              <a:solidFill>
                <a:schemeClr val="dk1"/>
              </a:solidFill>
            </a:endParaRPr>
          </a:p>
          <a:p>
            <a:pPr marL="0" lvl="0" indent="0" algn="l" rtl="0">
              <a:spcBef>
                <a:spcPts val="480"/>
              </a:spcBef>
              <a:spcAft>
                <a:spcPts val="0"/>
              </a:spcAft>
              <a:buSzPts val="2400"/>
              <a:buNone/>
            </a:pPr>
            <a:r>
              <a:rPr lang="en-US" sz="2200">
                <a:solidFill>
                  <a:schemeClr val="dk1"/>
                </a:solidFill>
              </a:rPr>
              <a:t>Select the “DS Logon” tab as shown to the right and then click on “Need an Account?”</a:t>
            </a:r>
            <a:endParaRPr sz="2200"/>
          </a:p>
        </p:txBody>
      </p:sp>
      <p:sp>
        <p:nvSpPr>
          <p:cNvPr id="376" name="Google Shape;376;p38"/>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77" name="Google Shape;377;p3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378" name="Google Shape;378;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Obtaining a DS Logon – </a:t>
            </a:r>
            <a:r>
              <a:rPr lang="en-US" sz="3200"/>
              <a:t>1 of 2</a:t>
            </a:r>
            <a:endParaRPr/>
          </a:p>
        </p:txBody>
      </p:sp>
      <p:pic>
        <p:nvPicPr>
          <p:cNvPr id="379" name="Google Shape;379;p38"/>
          <p:cNvPicPr preferRelativeResize="0"/>
          <p:nvPr/>
        </p:nvPicPr>
        <p:blipFill rotWithShape="1">
          <a:blip r:embed="rId4">
            <a:alphaModFix/>
          </a:blip>
          <a:srcRect/>
          <a:stretch/>
        </p:blipFill>
        <p:spPr>
          <a:xfrm>
            <a:off x="3793300" y="2821575"/>
            <a:ext cx="4680598" cy="2589500"/>
          </a:xfrm>
          <a:prstGeom prst="rect">
            <a:avLst/>
          </a:prstGeom>
          <a:noFill/>
          <a:ln>
            <a:noFill/>
          </a:ln>
          <a:effectLst>
            <a:outerShdw blurRad="292100" dist="139700" dir="2700000" algn="tl" rotWithShape="0">
              <a:srgbClr val="333333">
                <a:alpha val="64709"/>
              </a:srgbClr>
            </a:outerShdw>
          </a:effectLst>
        </p:spPr>
      </p:pic>
      <p:sp>
        <p:nvSpPr>
          <p:cNvPr id="380" name="Google Shape;380;p38"/>
          <p:cNvSpPr/>
          <p:nvPr/>
        </p:nvSpPr>
        <p:spPr>
          <a:xfrm>
            <a:off x="3793301" y="2730137"/>
            <a:ext cx="1980600" cy="69900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381" name="Google Shape;381;p38"/>
          <p:cNvSpPr/>
          <p:nvPr/>
        </p:nvSpPr>
        <p:spPr>
          <a:xfrm>
            <a:off x="3721876" y="4953880"/>
            <a:ext cx="1980600" cy="69900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9"/>
          <p:cNvSpPr txBox="1">
            <a:spLocks noGrp="1"/>
          </p:cNvSpPr>
          <p:nvPr>
            <p:ph type="body" idx="1"/>
          </p:nvPr>
        </p:nvSpPr>
        <p:spPr>
          <a:xfrm>
            <a:off x="457200" y="2119075"/>
            <a:ext cx="2700300" cy="40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200">
                <a:solidFill>
                  <a:schemeClr val="dk1"/>
                </a:solidFill>
              </a:rPr>
              <a:t>You’ll next check the box marked at right.</a:t>
            </a:r>
            <a:endParaRPr sz="2200"/>
          </a:p>
          <a:p>
            <a:pPr marL="0" lvl="0" indent="0" algn="l" rtl="0">
              <a:spcBef>
                <a:spcPts val="480"/>
              </a:spcBef>
              <a:spcAft>
                <a:spcPts val="0"/>
              </a:spcAft>
              <a:buSzPts val="2400"/>
              <a:buNone/>
            </a:pPr>
            <a:endParaRPr sz="2200">
              <a:solidFill>
                <a:schemeClr val="dk1"/>
              </a:solidFill>
            </a:endParaRPr>
          </a:p>
          <a:p>
            <a:pPr marL="0" lvl="0" indent="0" algn="l" rtl="0">
              <a:spcBef>
                <a:spcPts val="480"/>
              </a:spcBef>
              <a:spcAft>
                <a:spcPts val="0"/>
              </a:spcAft>
              <a:buSzPts val="2400"/>
              <a:buNone/>
            </a:pPr>
            <a:r>
              <a:rPr lang="en-US" sz="2200">
                <a:solidFill>
                  <a:schemeClr val="dk1"/>
                </a:solidFill>
              </a:rPr>
              <a:t>From there, you will proceed through a series of several screens to establish identity and provide additional information.</a:t>
            </a:r>
            <a:endParaRPr sz="2200"/>
          </a:p>
          <a:p>
            <a:pPr marL="0" lvl="0" indent="0" algn="l" rtl="0">
              <a:spcBef>
                <a:spcPts val="480"/>
              </a:spcBef>
              <a:spcAft>
                <a:spcPts val="0"/>
              </a:spcAft>
              <a:buSzPts val="2400"/>
              <a:buNone/>
            </a:pPr>
            <a:endParaRPr/>
          </a:p>
          <a:p>
            <a:pPr marL="0" lvl="0" indent="0" algn="l" rtl="0">
              <a:spcBef>
                <a:spcPts val="480"/>
              </a:spcBef>
              <a:spcAft>
                <a:spcPts val="0"/>
              </a:spcAft>
              <a:buSzPts val="2400"/>
              <a:buNone/>
            </a:pPr>
            <a:endParaRPr/>
          </a:p>
        </p:txBody>
      </p:sp>
      <p:sp>
        <p:nvSpPr>
          <p:cNvPr id="388" name="Google Shape;388;p39"/>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89" name="Google Shape;389;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390" name="Google Shape;390;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Obtaining a DS Logon – </a:t>
            </a:r>
            <a:r>
              <a:rPr lang="en-US" sz="3200"/>
              <a:t>2 of 2</a:t>
            </a:r>
            <a:endParaRPr/>
          </a:p>
        </p:txBody>
      </p:sp>
      <p:pic>
        <p:nvPicPr>
          <p:cNvPr id="391" name="Google Shape;391;p39"/>
          <p:cNvPicPr preferRelativeResize="0"/>
          <p:nvPr/>
        </p:nvPicPr>
        <p:blipFill rotWithShape="1">
          <a:blip r:embed="rId3">
            <a:alphaModFix/>
          </a:blip>
          <a:srcRect/>
          <a:stretch/>
        </p:blipFill>
        <p:spPr>
          <a:xfrm>
            <a:off x="3365300" y="2119075"/>
            <a:ext cx="5321509" cy="4007100"/>
          </a:xfrm>
          <a:prstGeom prst="rect">
            <a:avLst/>
          </a:prstGeom>
          <a:noFill/>
          <a:ln>
            <a:noFill/>
          </a:ln>
          <a:effectLst>
            <a:outerShdw blurRad="292100" dist="139700" dir="2700000" algn="tl" rotWithShape="0">
              <a:srgbClr val="333333">
                <a:alpha val="64705"/>
              </a:srgbClr>
            </a:outerShdw>
          </a:effectLst>
        </p:spPr>
      </p:pic>
      <p:sp>
        <p:nvSpPr>
          <p:cNvPr id="392" name="Google Shape;392;p39"/>
          <p:cNvSpPr txBox="1"/>
          <p:nvPr/>
        </p:nvSpPr>
        <p:spPr>
          <a:xfrm>
            <a:off x="3531227" y="4441371"/>
            <a:ext cx="5469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FF0000"/>
                </a:solidFill>
                <a:latin typeface="Noto Sans Symbols"/>
                <a:ea typeface="Noto Sans Symbols"/>
                <a:cs typeface="Noto Sans Symbols"/>
                <a:sym typeface="Noto Sans Symbols"/>
              </a:rPr>
              <a:t>✔</a:t>
            </a:r>
            <a:endParaRPr sz="3600">
              <a:solidFill>
                <a:srgbClr val="FF0000"/>
              </a:solidFill>
              <a:latin typeface="Noto Sans Symbols"/>
              <a:ea typeface="Noto Sans Symbols"/>
              <a:cs typeface="Noto Sans Symbols"/>
              <a:sym typeface="Noto Sans Symbol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0"/>
          <p:cNvSpPr txBox="1">
            <a:spLocks noGrp="1"/>
          </p:cNvSpPr>
          <p:nvPr>
            <p:ph type="body" idx="1"/>
          </p:nvPr>
        </p:nvSpPr>
        <p:spPr>
          <a:xfrm>
            <a:off x="457199" y="2195250"/>
            <a:ext cx="2690100" cy="391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20"/>
              <a:buNone/>
            </a:pPr>
            <a:r>
              <a:rPr lang="en-US" sz="2020" b="1" i="1">
                <a:solidFill>
                  <a:schemeClr val="dk1"/>
                </a:solidFill>
              </a:rPr>
              <a:t>Non-veterans and others can obtain logon credentials</a:t>
            </a:r>
            <a:r>
              <a:rPr lang="en-US" sz="2020">
                <a:solidFill>
                  <a:schemeClr val="dk1"/>
                </a:solidFill>
              </a:rPr>
              <a:t> by registering for an ID.me account.  </a:t>
            </a:r>
            <a:endParaRPr sz="2200"/>
          </a:p>
          <a:p>
            <a:pPr marL="0" lvl="0" indent="0" algn="l" rtl="0">
              <a:lnSpc>
                <a:spcPct val="90000"/>
              </a:lnSpc>
              <a:spcBef>
                <a:spcPts val="444"/>
              </a:spcBef>
              <a:spcAft>
                <a:spcPts val="0"/>
              </a:spcAft>
              <a:buSzPts val="2220"/>
              <a:buNone/>
            </a:pPr>
            <a:r>
              <a:rPr lang="en-US" sz="2020">
                <a:solidFill>
                  <a:schemeClr val="dk1"/>
                </a:solidFill>
              </a:rPr>
              <a:t>To create an ID.me account, go to: </a:t>
            </a:r>
            <a:r>
              <a:rPr lang="en-US" sz="2020" u="sng">
                <a:solidFill>
                  <a:schemeClr val="hlink"/>
                </a:solidFill>
                <a:hlinkClick r:id="rId3"/>
              </a:rPr>
              <a:t>access.va.gov/accessva/?cspSelectFor=vems </a:t>
            </a:r>
            <a:r>
              <a:rPr lang="en-US" sz="2020">
                <a:solidFill>
                  <a:schemeClr val="dk1"/>
                </a:solidFill>
              </a:rPr>
              <a:t>and click on the button marked “Sign in with ID.me” button.</a:t>
            </a:r>
            <a:endParaRPr sz="2200"/>
          </a:p>
        </p:txBody>
      </p:sp>
      <p:sp>
        <p:nvSpPr>
          <p:cNvPr id="398" name="Google Shape;398;p40"/>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399" name="Google Shape;399;p4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400" name="Google Shape;400;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ID.me Accounts – </a:t>
            </a:r>
            <a:r>
              <a:rPr lang="en-US" sz="2800"/>
              <a:t>1 of 2</a:t>
            </a:r>
            <a:endParaRPr/>
          </a:p>
        </p:txBody>
      </p:sp>
      <p:pic>
        <p:nvPicPr>
          <p:cNvPr id="401" name="Google Shape;401;p40"/>
          <p:cNvPicPr preferRelativeResize="0"/>
          <p:nvPr/>
        </p:nvPicPr>
        <p:blipFill rotWithShape="1">
          <a:blip r:embed="rId4">
            <a:alphaModFix/>
          </a:blip>
          <a:srcRect/>
          <a:stretch/>
        </p:blipFill>
        <p:spPr>
          <a:xfrm>
            <a:off x="3210300" y="3007900"/>
            <a:ext cx="5590799" cy="2565900"/>
          </a:xfrm>
          <a:prstGeom prst="rect">
            <a:avLst/>
          </a:prstGeom>
          <a:noFill/>
          <a:ln>
            <a:noFill/>
          </a:ln>
          <a:effectLst>
            <a:outerShdw blurRad="292100" dist="139700" dir="2700000" algn="tl" rotWithShape="0">
              <a:srgbClr val="333333">
                <a:alpha val="64705"/>
              </a:srgbClr>
            </a:outerShdw>
          </a:effectLst>
        </p:spPr>
      </p:pic>
      <p:sp>
        <p:nvSpPr>
          <p:cNvPr id="402" name="Google Shape;402;p40"/>
          <p:cNvSpPr/>
          <p:nvPr/>
        </p:nvSpPr>
        <p:spPr>
          <a:xfrm>
            <a:off x="7483025" y="4571800"/>
            <a:ext cx="1161900" cy="59400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body" idx="1"/>
          </p:nvPr>
        </p:nvSpPr>
        <p:spPr>
          <a:xfrm>
            <a:off x="585800" y="2199575"/>
            <a:ext cx="3786600" cy="371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20"/>
              <a:buNone/>
            </a:pPr>
            <a:r>
              <a:rPr lang="en-US" sz="2120">
                <a:solidFill>
                  <a:schemeClr val="dk1"/>
                </a:solidFill>
              </a:rPr>
              <a:t>Then click on an “Accept” button to acknowledge terms of service and you will be presented with this screen where an ID.me account can be established.  </a:t>
            </a:r>
            <a:endParaRPr sz="2300"/>
          </a:p>
          <a:p>
            <a:pPr marL="0" lvl="0" indent="0" algn="l" rtl="0">
              <a:spcBef>
                <a:spcPts val="444"/>
              </a:spcBef>
              <a:spcAft>
                <a:spcPts val="0"/>
              </a:spcAft>
              <a:buSzPts val="2220"/>
              <a:buNone/>
            </a:pPr>
            <a:r>
              <a:rPr lang="en-US" sz="2120">
                <a:solidFill>
                  <a:schemeClr val="dk1"/>
                </a:solidFill>
              </a:rPr>
              <a:t>Click on the link marked “sign up for an account” which will initiate a series of steps to establish an accoun</a:t>
            </a:r>
            <a:r>
              <a:rPr lang="en-US" sz="2220">
                <a:solidFill>
                  <a:schemeClr val="dk1"/>
                </a:solidFill>
              </a:rPr>
              <a:t>t.</a:t>
            </a:r>
            <a:endParaRPr/>
          </a:p>
          <a:p>
            <a:pPr marL="0" lvl="0" indent="0" algn="l" rtl="0">
              <a:spcBef>
                <a:spcPts val="444"/>
              </a:spcBef>
              <a:spcAft>
                <a:spcPts val="0"/>
              </a:spcAft>
              <a:buSzPts val="2220"/>
              <a:buNone/>
            </a:pPr>
            <a:endParaRPr sz="2220"/>
          </a:p>
        </p:txBody>
      </p:sp>
      <p:sp>
        <p:nvSpPr>
          <p:cNvPr id="408" name="Google Shape;408;p41"/>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409" name="Google Shape;409;p4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410" name="Google Shape;410;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ID.me Accounts – </a:t>
            </a:r>
            <a:r>
              <a:rPr lang="en-US" sz="2800"/>
              <a:t>2 of 3</a:t>
            </a:r>
            <a:endParaRPr/>
          </a:p>
        </p:txBody>
      </p:sp>
      <p:pic>
        <p:nvPicPr>
          <p:cNvPr id="411" name="Google Shape;411;p41"/>
          <p:cNvPicPr preferRelativeResize="0"/>
          <p:nvPr/>
        </p:nvPicPr>
        <p:blipFill rotWithShape="1">
          <a:blip r:embed="rId3">
            <a:alphaModFix/>
          </a:blip>
          <a:srcRect/>
          <a:stretch/>
        </p:blipFill>
        <p:spPr>
          <a:xfrm>
            <a:off x="5355772" y="1668127"/>
            <a:ext cx="2997925" cy="4369934"/>
          </a:xfrm>
          <a:prstGeom prst="rect">
            <a:avLst/>
          </a:prstGeom>
          <a:noFill/>
          <a:ln>
            <a:noFill/>
          </a:ln>
          <a:effectLst>
            <a:outerShdw blurRad="292100" dist="139700" dir="2700000" algn="tl" rotWithShape="0">
              <a:srgbClr val="333333">
                <a:alpha val="64705"/>
              </a:srgbClr>
            </a:outerShdw>
          </a:effectLst>
        </p:spPr>
      </p:pic>
      <p:sp>
        <p:nvSpPr>
          <p:cNvPr id="412" name="Google Shape;412;p41"/>
          <p:cNvSpPr/>
          <p:nvPr/>
        </p:nvSpPr>
        <p:spPr>
          <a:xfrm>
            <a:off x="6691087" y="2355815"/>
            <a:ext cx="1841438" cy="474327"/>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body" idx="1"/>
          </p:nvPr>
        </p:nvSpPr>
        <p:spPr>
          <a:xfrm>
            <a:off x="872067" y="2604042"/>
            <a:ext cx="7697100" cy="3450600"/>
          </a:xfrm>
          <a:prstGeom prst="rect">
            <a:avLst/>
          </a:prstGeom>
          <a:noFill/>
          <a:ln>
            <a:noFill/>
          </a:ln>
        </p:spPr>
        <p:txBody>
          <a:bodyPr spcFirstLastPara="1" wrap="square" lIns="91425" tIns="45700" rIns="91425" bIns="45700" anchor="t" anchorCtr="0">
            <a:noAutofit/>
          </a:bodyPr>
          <a:lstStyle/>
          <a:p>
            <a:pPr marL="274320" lvl="0" indent="-285750" algn="l" rtl="0">
              <a:lnSpc>
                <a:spcPct val="90000"/>
              </a:lnSpc>
              <a:spcBef>
                <a:spcPts val="0"/>
              </a:spcBef>
              <a:spcAft>
                <a:spcPts val="0"/>
              </a:spcAft>
              <a:buSzPts val="2400"/>
              <a:buChar char="*"/>
            </a:pPr>
            <a:r>
              <a:rPr lang="en-US">
                <a:solidFill>
                  <a:schemeClr val="dk1"/>
                </a:solidFill>
              </a:rPr>
              <a:t>This class covers the veteran-owned small business (VOSB) and service-disabled veteran-owned small business (SDVOSB) Verification to work with the VA (Veteran Affairs) and FAA (</a:t>
            </a:r>
            <a:r>
              <a:rPr lang="en-US">
                <a:solidFill>
                  <a:schemeClr val="dk1"/>
                </a:solidFill>
                <a:highlight>
                  <a:srgbClr val="FFFFFF"/>
                </a:highlight>
              </a:rPr>
              <a:t>Federal Aviation Administration</a:t>
            </a:r>
            <a:endParaRPr b="1"/>
          </a:p>
          <a:p>
            <a:pPr marL="274320" lvl="0" indent="-285750" algn="l" rtl="0">
              <a:lnSpc>
                <a:spcPct val="90000"/>
              </a:lnSpc>
              <a:spcBef>
                <a:spcPts val="444"/>
              </a:spcBef>
              <a:spcAft>
                <a:spcPts val="0"/>
              </a:spcAft>
              <a:buSzPts val="2400"/>
              <a:buChar char="*"/>
            </a:pPr>
            <a:r>
              <a:rPr lang="en-US">
                <a:solidFill>
                  <a:schemeClr val="dk1"/>
                </a:solidFill>
              </a:rPr>
              <a:t>State and local governments have small business programs/certifications, we won’t cover them here. Please contact your local PTAC Counselor for assistance. </a:t>
            </a:r>
            <a:r>
              <a:rPr lang="en-US" u="sng">
                <a:solidFill>
                  <a:schemeClr val="hlink"/>
                </a:solidFill>
                <a:hlinkClick r:id="rId3"/>
              </a:rPr>
              <a:t>www.aptac-us.org</a:t>
            </a:r>
            <a:r>
              <a:rPr lang="en-US">
                <a:solidFill>
                  <a:schemeClr val="dk1"/>
                </a:solidFill>
              </a:rPr>
              <a:t> </a:t>
            </a:r>
            <a:endParaRPr/>
          </a:p>
        </p:txBody>
      </p:sp>
      <p:sp>
        <p:nvSpPr>
          <p:cNvPr id="160" name="Google Shape;160;p15"/>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161" name="Google Shape;161;p1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3</a:t>
            </a:fld>
            <a:endParaRPr sz="1000" b="0" i="0" u="none" strike="noStrike" cap="none">
              <a:solidFill>
                <a:srgbClr val="5A6378"/>
              </a:solidFill>
              <a:latin typeface="Candara"/>
              <a:ea typeface="Candara"/>
              <a:cs typeface="Candara"/>
              <a:sym typeface="Candara"/>
            </a:endParaRPr>
          </a:p>
        </p:txBody>
      </p:sp>
      <p:sp>
        <p:nvSpPr>
          <p:cNvPr id="162" name="Google Shape;162;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Introductory Notes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30</a:t>
            </a:fld>
            <a:endParaRPr/>
          </a:p>
        </p:txBody>
      </p:sp>
      <p:sp>
        <p:nvSpPr>
          <p:cNvPr id="419" name="Google Shape;419;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Verification Process</a:t>
            </a:r>
            <a:endParaRPr/>
          </a:p>
        </p:txBody>
      </p:sp>
      <p:pic>
        <p:nvPicPr>
          <p:cNvPr id="420" name="Google Shape;420;p42"/>
          <p:cNvPicPr preferRelativeResize="0"/>
          <p:nvPr/>
        </p:nvPicPr>
        <p:blipFill rotWithShape="1">
          <a:blip r:embed="rId3">
            <a:alphaModFix/>
          </a:blip>
          <a:srcRect l="16062" t="31021" r="31753" b="15556"/>
          <a:stretch/>
        </p:blipFill>
        <p:spPr>
          <a:xfrm>
            <a:off x="1143000" y="2024525"/>
            <a:ext cx="7015176" cy="40399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body" idx="1"/>
          </p:nvPr>
        </p:nvSpPr>
        <p:spPr>
          <a:xfrm>
            <a:off x="872075" y="2728925"/>
            <a:ext cx="7408200" cy="29574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The Verification of a business in VIP system will be valid for three years and will expire 36 months after last approval date.</a:t>
            </a:r>
            <a:endParaRPr/>
          </a:p>
          <a:p>
            <a:pPr marL="457200" lvl="0" indent="-342900" algn="l" rtl="0">
              <a:spcBef>
                <a:spcPts val="360"/>
              </a:spcBef>
              <a:spcAft>
                <a:spcPts val="0"/>
              </a:spcAft>
              <a:buSzPts val="1800"/>
              <a:buChar char="*"/>
            </a:pPr>
            <a:r>
              <a:rPr lang="en-US"/>
              <a:t>The company will be able to apply for Re-verification within 120 days before the expiration date.</a:t>
            </a:r>
            <a:endParaRPr/>
          </a:p>
          <a:p>
            <a:pPr marL="457200" lvl="0" indent="-342900" algn="l" rtl="0">
              <a:spcBef>
                <a:spcPts val="360"/>
              </a:spcBef>
              <a:spcAft>
                <a:spcPts val="0"/>
              </a:spcAft>
              <a:buSzPts val="1800"/>
              <a:buChar char="*"/>
            </a:pPr>
            <a:r>
              <a:rPr lang="en-US"/>
              <a:t>The company will get Re-verification notice and subsequent reminder notices by email.</a:t>
            </a:r>
            <a:endParaRPr/>
          </a:p>
        </p:txBody>
      </p:sp>
      <p:sp>
        <p:nvSpPr>
          <p:cNvPr id="427" name="Google Shape;427;p4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31</a:t>
            </a:fld>
            <a:endParaRPr/>
          </a:p>
        </p:txBody>
      </p:sp>
      <p:sp>
        <p:nvSpPr>
          <p:cNvPr id="428" name="Google Shape;428;p43"/>
          <p:cNvSpPr txBox="1">
            <a:spLocks noGrp="1"/>
          </p:cNvSpPr>
          <p:nvPr>
            <p:ph type="title"/>
          </p:nvPr>
        </p:nvSpPr>
        <p:spPr>
          <a:xfrm>
            <a:off x="461375" y="314528"/>
            <a:ext cx="8229600" cy="1252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Eligibility terms &amp; reverification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7" name="Google Shape;437;p44"/>
          <p:cNvSpPr txBox="1">
            <a:spLocks noGrp="1"/>
          </p:cNvSpPr>
          <p:nvPr>
            <p:ph type="body" idx="1"/>
          </p:nvPr>
        </p:nvSpPr>
        <p:spPr>
          <a:xfrm>
            <a:off x="885825" y="2586050"/>
            <a:ext cx="7129500" cy="2943300"/>
          </a:xfrm>
          <a:prstGeom prst="rect">
            <a:avLst/>
          </a:prstGeom>
          <a:noFill/>
          <a:ln>
            <a:noFill/>
          </a:ln>
        </p:spPr>
        <p:txBody>
          <a:bodyPr spcFirstLastPara="1" wrap="square" lIns="91425" tIns="45700" rIns="91425" bIns="45700" anchor="t" anchorCtr="0">
            <a:noAutofit/>
          </a:bodyPr>
          <a:lstStyle/>
          <a:p>
            <a:pPr marL="274320" lvl="0" indent="0" algn="ctr" rtl="0">
              <a:spcBef>
                <a:spcPts val="1000"/>
              </a:spcBef>
              <a:spcAft>
                <a:spcPts val="0"/>
              </a:spcAft>
              <a:buNone/>
            </a:pPr>
            <a:r>
              <a:rPr lang="en-US">
                <a:solidFill>
                  <a:schemeClr val="dk1"/>
                </a:solidFill>
              </a:rPr>
              <a:t>Jeannet Santiago</a:t>
            </a:r>
            <a:br>
              <a:rPr lang="en-US">
                <a:solidFill>
                  <a:schemeClr val="dk1"/>
                </a:solidFill>
              </a:rPr>
            </a:br>
            <a:r>
              <a:rPr lang="en-US" sz="1800" u="sng">
                <a:solidFill>
                  <a:schemeClr val="hlink"/>
                </a:solidFill>
                <a:hlinkClick r:id="rId3"/>
              </a:rPr>
              <a:t>JSantiago@thurstonedc.com</a:t>
            </a:r>
            <a:r>
              <a:rPr lang="en-US" sz="1800">
                <a:solidFill>
                  <a:schemeClr val="dk1"/>
                </a:solidFill>
              </a:rPr>
              <a:t> </a:t>
            </a:r>
            <a:endParaRPr>
              <a:solidFill>
                <a:schemeClr val="dk1"/>
              </a:solidFill>
            </a:endParaRPr>
          </a:p>
          <a:p>
            <a:pPr marL="274320" lvl="0" indent="0" algn="ctr" rtl="0">
              <a:spcBef>
                <a:spcPts val="1000"/>
              </a:spcBef>
              <a:spcAft>
                <a:spcPts val="0"/>
              </a:spcAft>
              <a:buNone/>
            </a:pPr>
            <a:r>
              <a:rPr lang="en-US">
                <a:solidFill>
                  <a:schemeClr val="dk1"/>
                </a:solidFill>
              </a:rPr>
              <a:t>Trena Payton</a:t>
            </a:r>
            <a:br>
              <a:rPr lang="en-US">
                <a:solidFill>
                  <a:schemeClr val="dk1"/>
                </a:solidFill>
              </a:rPr>
            </a:br>
            <a:r>
              <a:rPr lang="en-US" sz="1800" u="sng">
                <a:solidFill>
                  <a:schemeClr val="hlink"/>
                </a:solidFill>
                <a:hlinkClick r:id="rId4"/>
              </a:rPr>
              <a:t>tpayton@thurstonedc.com</a:t>
            </a:r>
            <a:endParaRPr>
              <a:solidFill>
                <a:schemeClr val="dk1"/>
              </a:solidFill>
            </a:endParaRPr>
          </a:p>
          <a:p>
            <a:pPr marL="274320" lvl="0" indent="0" algn="ctr" rtl="0">
              <a:spcBef>
                <a:spcPts val="1000"/>
              </a:spcBef>
              <a:spcAft>
                <a:spcPts val="0"/>
              </a:spcAft>
              <a:buNone/>
            </a:pPr>
            <a:r>
              <a:rPr lang="en-US">
                <a:solidFill>
                  <a:schemeClr val="dk1"/>
                </a:solidFill>
              </a:rPr>
              <a:t>Aleesha Roedel</a:t>
            </a:r>
            <a:br>
              <a:rPr lang="en-US">
                <a:solidFill>
                  <a:schemeClr val="dk1"/>
                </a:solidFill>
              </a:rPr>
            </a:br>
            <a:r>
              <a:rPr lang="en-US" sz="1800" u="sng">
                <a:solidFill>
                  <a:schemeClr val="hlink"/>
                </a:solidFill>
                <a:hlinkClick r:id="rId5"/>
              </a:rPr>
              <a:t>aroedel@greaterspokane.org</a:t>
            </a:r>
            <a:r>
              <a:rPr lang="en-US" sz="1800">
                <a:solidFill>
                  <a:schemeClr val="dk1"/>
                </a:solidFill>
              </a:rPr>
              <a:t> </a:t>
            </a:r>
            <a:endParaRPr sz="1800">
              <a:solidFill>
                <a:schemeClr val="dk1"/>
              </a:solidFill>
            </a:endParaRPr>
          </a:p>
          <a:p>
            <a:pPr marL="0" lvl="0" indent="0" algn="ctr" rtl="0">
              <a:spcBef>
                <a:spcPts val="480"/>
              </a:spcBef>
              <a:spcAft>
                <a:spcPts val="0"/>
              </a:spcAft>
              <a:buNone/>
            </a:pPr>
            <a:endParaRPr sz="1800">
              <a:solidFill>
                <a:schemeClr val="dk1"/>
              </a:solidFill>
            </a:endParaRPr>
          </a:p>
          <a:p>
            <a:pPr marL="0" lvl="0" indent="0" algn="ctr" rtl="0">
              <a:spcBef>
                <a:spcPts val="480"/>
              </a:spcBef>
              <a:spcAft>
                <a:spcPts val="0"/>
              </a:spcAft>
              <a:buNone/>
            </a:pPr>
            <a:r>
              <a:rPr lang="en-US" b="1" u="sng">
                <a:solidFill>
                  <a:schemeClr val="hlink"/>
                </a:solidFill>
                <a:hlinkClick r:id="rId6"/>
              </a:rPr>
              <a:t>www.washingtonptac.org</a:t>
            </a:r>
            <a:r>
              <a:rPr lang="en-US" b="1">
                <a:solidFill>
                  <a:schemeClr val="dk1"/>
                </a:solidFill>
              </a:rPr>
              <a:t> </a:t>
            </a:r>
            <a:endParaRPr b="1">
              <a:solidFill>
                <a:schemeClr val="dk1"/>
              </a:solidFill>
            </a:endParaRPr>
          </a:p>
        </p:txBody>
      </p:sp>
      <p:sp>
        <p:nvSpPr>
          <p:cNvPr id="434" name="Google Shape;434;p44"/>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000"/>
              <a:buFont typeface="Candara"/>
              <a:buNone/>
            </a:pPr>
            <a:r>
              <a:rPr lang="en-US">
                <a:solidFill>
                  <a:srgbClr val="5A6378"/>
                </a:solidFill>
              </a:rPr>
              <a:t>June 24, 2020</a:t>
            </a:r>
            <a:endParaRPr sz="1000" b="0" i="0" u="none" strike="noStrike" cap="none">
              <a:solidFill>
                <a:srgbClr val="5A6378"/>
              </a:solidFill>
              <a:latin typeface="Candara"/>
              <a:ea typeface="Candara"/>
              <a:cs typeface="Candara"/>
              <a:sym typeface="Candara"/>
            </a:endParaRPr>
          </a:p>
        </p:txBody>
      </p:sp>
      <p:sp>
        <p:nvSpPr>
          <p:cNvPr id="435" name="Google Shape;435;p4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32</a:t>
            </a:fld>
            <a:endParaRPr sz="1000" b="0" i="0" u="none" strike="noStrike" cap="none">
              <a:solidFill>
                <a:srgbClr val="5A6378"/>
              </a:solidFill>
              <a:latin typeface="Candara"/>
              <a:ea typeface="Candara"/>
              <a:cs typeface="Candara"/>
              <a:sym typeface="Candara"/>
            </a:endParaRPr>
          </a:p>
        </p:txBody>
      </p:sp>
      <p:sp>
        <p:nvSpPr>
          <p:cNvPr id="436" name="Google Shape;436;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590"/>
              <a:buNone/>
            </a:pPr>
            <a:r>
              <a:rPr lang="en-US" sz="2590" b="1" i="1">
                <a:solidFill>
                  <a:schemeClr val="dk1"/>
                </a:solidFill>
              </a:rPr>
              <a:t>There are two sets of rules governing VOSB/SDVOSB participation in federal contracts.</a:t>
            </a:r>
            <a:endParaRPr/>
          </a:p>
          <a:p>
            <a:pPr marL="274320" lvl="0" indent="-274320" algn="l" rtl="0">
              <a:spcBef>
                <a:spcPts val="518"/>
              </a:spcBef>
              <a:spcAft>
                <a:spcPts val="0"/>
              </a:spcAft>
              <a:buSzPts val="2590"/>
              <a:buChar char="*"/>
            </a:pPr>
            <a:r>
              <a:rPr lang="en-US" sz="2590">
                <a:solidFill>
                  <a:schemeClr val="dk1"/>
                </a:solidFill>
              </a:rPr>
              <a:t>Under SBA rules, VOSB/SDVOSBs are allowed to “self-certify” their status to participate in all contracts except those administered by the VA.</a:t>
            </a:r>
            <a:endParaRPr/>
          </a:p>
          <a:p>
            <a:pPr marL="274320" lvl="0" indent="-274320" algn="l" rtl="0">
              <a:spcBef>
                <a:spcPts val="518"/>
              </a:spcBef>
              <a:spcAft>
                <a:spcPts val="0"/>
              </a:spcAft>
              <a:buSzPts val="2590"/>
              <a:buChar char="*"/>
            </a:pPr>
            <a:r>
              <a:rPr lang="en-US" sz="2590">
                <a:solidFill>
                  <a:schemeClr val="dk1"/>
                </a:solidFill>
              </a:rPr>
              <a:t>To participate in VA contracts, VOSB/SDVOSBs first must go through a formal “verification” process, administered by the VA.</a:t>
            </a:r>
            <a:endParaRPr/>
          </a:p>
        </p:txBody>
      </p:sp>
      <p:sp>
        <p:nvSpPr>
          <p:cNvPr id="168" name="Google Shape;168;p16"/>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June 24, 2020</a:t>
            </a:r>
            <a:endParaRPr/>
          </a:p>
        </p:txBody>
      </p:sp>
      <p:sp>
        <p:nvSpPr>
          <p:cNvPr id="169" name="Google Shape;169;p1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70" name="Google Shape;170;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VOSB/SDVOSB Certification Basics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body" idx="1"/>
          </p:nvPr>
        </p:nvSpPr>
        <p:spPr>
          <a:xfrm>
            <a:off x="872067" y="2590800"/>
            <a:ext cx="7408333" cy="35353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Candara"/>
              <a:buAutoNum type="arabicPeriod"/>
            </a:pPr>
            <a:r>
              <a:rPr lang="en-US">
                <a:solidFill>
                  <a:schemeClr val="dk1"/>
                </a:solidFill>
              </a:rPr>
              <a:t>Are you aware that the business type most favored by the federal government is </a:t>
            </a:r>
            <a:r>
              <a:rPr lang="en-US" u="sng">
                <a:solidFill>
                  <a:schemeClr val="dk1"/>
                </a:solidFill>
              </a:rPr>
              <a:t>small business</a:t>
            </a:r>
            <a:r>
              <a:rPr lang="en-US">
                <a:solidFill>
                  <a:schemeClr val="dk1"/>
                </a:solidFill>
              </a:rPr>
              <a:t>?</a:t>
            </a:r>
            <a:endParaRPr/>
          </a:p>
          <a:p>
            <a:pPr marL="457200" lvl="0" indent="-457200" algn="l" rtl="0">
              <a:spcBef>
                <a:spcPts val="480"/>
              </a:spcBef>
              <a:spcAft>
                <a:spcPts val="0"/>
              </a:spcAft>
              <a:buSzPts val="2400"/>
              <a:buFont typeface="Candara"/>
              <a:buAutoNum type="arabicPeriod"/>
            </a:pPr>
            <a:r>
              <a:rPr lang="en-US">
                <a:solidFill>
                  <a:schemeClr val="dk1"/>
                </a:solidFill>
              </a:rPr>
              <a:t>Have you done any research to determine whether VOSB/SDVOSB certification could be beneficial?</a:t>
            </a:r>
            <a:endParaRPr/>
          </a:p>
          <a:p>
            <a:pPr marL="457200" lvl="0" indent="-457200" algn="l" rtl="0">
              <a:spcBef>
                <a:spcPts val="480"/>
              </a:spcBef>
              <a:spcAft>
                <a:spcPts val="0"/>
              </a:spcAft>
              <a:buSzPts val="2400"/>
              <a:buFont typeface="Candara"/>
              <a:buAutoNum type="arabicPeriod"/>
            </a:pPr>
            <a:r>
              <a:rPr lang="en-US">
                <a:solidFill>
                  <a:schemeClr val="dk1"/>
                </a:solidFill>
              </a:rPr>
              <a:t>Are you prepared, in terms of time and resources, to pursue the certification process?</a:t>
            </a:r>
            <a:endParaRPr/>
          </a:p>
          <a:p>
            <a:pPr marL="457200" lvl="0" indent="-457200" algn="l" rtl="0">
              <a:spcBef>
                <a:spcPts val="480"/>
              </a:spcBef>
              <a:spcAft>
                <a:spcPts val="0"/>
              </a:spcAft>
              <a:buSzPts val="2400"/>
              <a:buFont typeface="Candara"/>
              <a:buAutoNum type="arabicPeriod"/>
            </a:pPr>
            <a:r>
              <a:rPr lang="en-US">
                <a:solidFill>
                  <a:schemeClr val="dk1"/>
                </a:solidFill>
              </a:rPr>
              <a:t>Once granted a certification, are you prepared to implement a plan to “market” it?</a:t>
            </a:r>
            <a:endParaRPr/>
          </a:p>
          <a:p>
            <a:pPr marL="457200" lvl="0" indent="-304800" algn="l" rtl="0">
              <a:spcBef>
                <a:spcPts val="480"/>
              </a:spcBef>
              <a:spcAft>
                <a:spcPts val="0"/>
              </a:spcAft>
              <a:buSzPts val="2400"/>
              <a:buFont typeface="Candara"/>
              <a:buNone/>
            </a:pPr>
            <a:endParaRPr/>
          </a:p>
          <a:p>
            <a:pPr marL="457200" lvl="0" indent="-304800" algn="l" rtl="0">
              <a:spcBef>
                <a:spcPts val="480"/>
              </a:spcBef>
              <a:spcAft>
                <a:spcPts val="0"/>
              </a:spcAft>
              <a:buSzPts val="2400"/>
              <a:buFont typeface="Candara"/>
              <a:buNone/>
            </a:pPr>
            <a:endParaRPr/>
          </a:p>
          <a:p>
            <a:pPr marL="457200" lvl="0" indent="-304800" algn="l" rtl="0">
              <a:spcBef>
                <a:spcPts val="480"/>
              </a:spcBef>
              <a:spcAft>
                <a:spcPts val="0"/>
              </a:spcAft>
              <a:buSzPts val="2400"/>
              <a:buFont typeface="Candara"/>
              <a:buNone/>
            </a:pPr>
            <a:endParaRPr/>
          </a:p>
        </p:txBody>
      </p:sp>
      <p:sp>
        <p:nvSpPr>
          <p:cNvPr id="179" name="Google Shape;179;p1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180" name="Google Shape;180;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5</a:t>
            </a:fld>
            <a:endParaRPr sz="1000" b="0" i="0" u="none" strike="noStrike" cap="none">
              <a:solidFill>
                <a:srgbClr val="5A6378"/>
              </a:solidFill>
              <a:latin typeface="Candara"/>
              <a:ea typeface="Candara"/>
              <a:cs typeface="Candara"/>
              <a:sym typeface="Candara"/>
            </a:endParaRPr>
          </a:p>
        </p:txBody>
      </p:sp>
      <p:sp>
        <p:nvSpPr>
          <p:cNvPr id="181" name="Google Shape;181;p17"/>
          <p:cNvSpPr txBox="1">
            <a:spLocks noGrp="1"/>
          </p:cNvSpPr>
          <p:nvPr>
            <p:ph type="title"/>
          </p:nvPr>
        </p:nvSpPr>
        <p:spPr>
          <a:xfrm>
            <a:off x="0" y="338328"/>
            <a:ext cx="91440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959"/>
              <a:buFont typeface="Candara"/>
              <a:buNone/>
            </a:pPr>
            <a:r>
              <a:rPr lang="en-US" sz="3959"/>
              <a:t>Before Pursuing VOSB/SDVOSB  Certification, Questions to Consider…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sp>
        <p:nvSpPr>
          <p:cNvPr id="187" name="Google Shape;187;p18"/>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188" name="Google Shape;188;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6</a:t>
            </a:fld>
            <a:endParaRPr sz="1000" b="0" i="0" u="none" strike="noStrike" cap="none">
              <a:solidFill>
                <a:srgbClr val="5A6378"/>
              </a:solidFill>
              <a:latin typeface="Candara"/>
              <a:ea typeface="Candara"/>
              <a:cs typeface="Candara"/>
              <a:sym typeface="Candara"/>
            </a:endParaRPr>
          </a:p>
        </p:txBody>
      </p:sp>
      <p:sp>
        <p:nvSpPr>
          <p:cNvPr id="189" name="Google Shape;189;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959"/>
              <a:buFont typeface="Candara"/>
              <a:buNone/>
            </a:pPr>
            <a:r>
              <a:rPr lang="en-US" sz="3959"/>
              <a:t>Why Are Small Business Programs Important?</a:t>
            </a:r>
            <a:endParaRPr sz="3959"/>
          </a:p>
        </p:txBody>
      </p:sp>
      <p:graphicFrame>
        <p:nvGraphicFramePr>
          <p:cNvPr id="190" name="Google Shape;190;p18"/>
          <p:cNvGraphicFramePr/>
          <p:nvPr/>
        </p:nvGraphicFramePr>
        <p:xfrm>
          <a:off x="507600" y="3839000"/>
          <a:ext cx="3000000" cy="3000000"/>
        </p:xfrm>
        <a:graphic>
          <a:graphicData uri="http://schemas.openxmlformats.org/drawingml/2006/table">
            <a:tbl>
              <a:tblPr>
                <a:noFill/>
                <a:tableStyleId>{46A783E0-469B-4331-9979-2FB387DD3FE8}</a:tableStyleId>
              </a:tblPr>
              <a:tblGrid>
                <a:gridCol w="2251475">
                  <a:extLst>
                    <a:ext uri="{9D8B030D-6E8A-4147-A177-3AD203B41FA5}">
                      <a16:colId xmlns:a16="http://schemas.microsoft.com/office/drawing/2014/main" val="20000"/>
                    </a:ext>
                  </a:extLst>
                </a:gridCol>
                <a:gridCol w="5877325">
                  <a:extLst>
                    <a:ext uri="{9D8B030D-6E8A-4147-A177-3AD203B41FA5}">
                      <a16:colId xmlns:a16="http://schemas.microsoft.com/office/drawing/2014/main" val="20001"/>
                    </a:ext>
                  </a:extLst>
                </a:gridCol>
              </a:tblGrid>
              <a:tr h="474425">
                <a:tc>
                  <a:txBody>
                    <a:bodyPr/>
                    <a:lstStyle/>
                    <a:p>
                      <a:pPr marL="0" lvl="0" indent="0" algn="ctr" rtl="0">
                        <a:lnSpc>
                          <a:spcPct val="115000"/>
                        </a:lnSpc>
                        <a:spcBef>
                          <a:spcPts val="0"/>
                        </a:spcBef>
                        <a:spcAft>
                          <a:spcPts val="0"/>
                        </a:spcAft>
                        <a:buNone/>
                      </a:pPr>
                      <a:r>
                        <a:rPr lang="en-US" sz="1350" b="1">
                          <a:solidFill>
                            <a:srgbClr val="1B1E29"/>
                          </a:solidFill>
                          <a:latin typeface="Source Sans Pro"/>
                          <a:ea typeface="Source Sans Pro"/>
                          <a:cs typeface="Source Sans Pro"/>
                          <a:sym typeface="Source Sans Pro"/>
                        </a:rPr>
                        <a:t>Contract value</a:t>
                      </a:r>
                      <a:endParaRPr sz="1350" b="1">
                        <a:solidFill>
                          <a:srgbClr val="1B1E29"/>
                        </a:solidFill>
                        <a:latin typeface="Source Sans Pro"/>
                        <a:ea typeface="Source Sans Pro"/>
                        <a:cs typeface="Source Sans Pro"/>
                        <a:sym typeface="Source Sans Pro"/>
                      </a:endParaRPr>
                    </a:p>
                  </a:txBody>
                  <a:tcPr marL="91425" marR="9142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50" b="1">
                          <a:solidFill>
                            <a:srgbClr val="1B1E29"/>
                          </a:solidFill>
                          <a:latin typeface="Source Sans Pro"/>
                          <a:ea typeface="Source Sans Pro"/>
                          <a:cs typeface="Source Sans Pro"/>
                          <a:sym typeface="Source Sans Pro"/>
                        </a:rPr>
                        <a:t>Small business set-aside requirement</a:t>
                      </a:r>
                      <a:endParaRPr sz="1350" b="1">
                        <a:solidFill>
                          <a:srgbClr val="1B1E29"/>
                        </a:solidFill>
                        <a:latin typeface="Source Sans Pro"/>
                        <a:ea typeface="Source Sans Pro"/>
                        <a:cs typeface="Source Sans Pro"/>
                        <a:sym typeface="Source Sans Pro"/>
                      </a:endParaRPr>
                    </a:p>
                  </a:txBody>
                  <a:tcPr marL="91425" marR="9142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extLst>
                  <a:ext uri="{0D108BD9-81ED-4DB2-BD59-A6C34878D82A}">
                    <a16:rowId xmlns:a16="http://schemas.microsoft.com/office/drawing/2014/main" val="10000"/>
                  </a:ext>
                </a:extLst>
              </a:tr>
              <a:tr h="474425">
                <a:tc>
                  <a:txBody>
                    <a:bodyPr/>
                    <a:lstStyle/>
                    <a:p>
                      <a:pPr marL="0" lvl="0" indent="0" algn="l" rtl="0">
                        <a:lnSpc>
                          <a:spcPct val="115000"/>
                        </a:lnSpc>
                        <a:spcBef>
                          <a:spcPts val="0"/>
                        </a:spcBef>
                        <a:spcAft>
                          <a:spcPts val="0"/>
                        </a:spcAft>
                        <a:buNone/>
                      </a:pPr>
                      <a:r>
                        <a:rPr lang="en-US" sz="1350">
                          <a:solidFill>
                            <a:srgbClr val="002E6D"/>
                          </a:solidFill>
                          <a:latin typeface="Source Sans Pro"/>
                          <a:ea typeface="Source Sans Pro"/>
                          <a:cs typeface="Source Sans Pro"/>
                          <a:sym typeface="Source Sans Pro"/>
                        </a:rPr>
                        <a:t>$3,500 to $150,000</a:t>
                      </a:r>
                      <a:endParaRPr sz="1350">
                        <a:solidFill>
                          <a:srgbClr val="002E6D"/>
                        </a:solidFill>
                        <a:latin typeface="Source Sans Pro"/>
                        <a:ea typeface="Source Sans Pro"/>
                        <a:cs typeface="Source Sans Pro"/>
                        <a:sym typeface="Source Sans Pro"/>
                      </a:endParaRPr>
                    </a:p>
                  </a:txBody>
                  <a:tcPr marL="142875" marR="14287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50">
                          <a:solidFill>
                            <a:srgbClr val="1B1E29"/>
                          </a:solidFill>
                          <a:latin typeface="Source Sans Pro"/>
                          <a:ea typeface="Source Sans Pro"/>
                          <a:cs typeface="Source Sans Pro"/>
                          <a:sym typeface="Source Sans Pro"/>
                        </a:rPr>
                        <a:t>Automatically and exclusively set aside for small businesses</a:t>
                      </a:r>
                      <a:endParaRPr sz="1350">
                        <a:solidFill>
                          <a:srgbClr val="1B1E29"/>
                        </a:solidFill>
                        <a:latin typeface="Source Sans Pro"/>
                        <a:ea typeface="Source Sans Pro"/>
                        <a:cs typeface="Source Sans Pro"/>
                        <a:sym typeface="Source Sans Pro"/>
                      </a:endParaRPr>
                    </a:p>
                  </a:txBody>
                  <a:tcPr marL="142875" marR="14287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extLst>
                  <a:ext uri="{0D108BD9-81ED-4DB2-BD59-A6C34878D82A}">
                    <a16:rowId xmlns:a16="http://schemas.microsoft.com/office/drawing/2014/main" val="10001"/>
                  </a:ext>
                </a:extLst>
              </a:tr>
              <a:tr h="826750">
                <a:tc>
                  <a:txBody>
                    <a:bodyPr/>
                    <a:lstStyle/>
                    <a:p>
                      <a:pPr marL="0" lvl="0" indent="0" algn="l" rtl="0">
                        <a:lnSpc>
                          <a:spcPct val="115000"/>
                        </a:lnSpc>
                        <a:spcBef>
                          <a:spcPts val="0"/>
                        </a:spcBef>
                        <a:spcAft>
                          <a:spcPts val="0"/>
                        </a:spcAft>
                        <a:buNone/>
                      </a:pPr>
                      <a:r>
                        <a:rPr lang="en-US" sz="1350">
                          <a:solidFill>
                            <a:srgbClr val="002E6D"/>
                          </a:solidFill>
                          <a:latin typeface="Source Sans Pro"/>
                          <a:ea typeface="Source Sans Pro"/>
                          <a:cs typeface="Source Sans Pro"/>
                          <a:sym typeface="Source Sans Pro"/>
                        </a:rPr>
                        <a:t>$150,000 or more</a:t>
                      </a:r>
                      <a:endParaRPr sz="1350">
                        <a:solidFill>
                          <a:srgbClr val="002E6D"/>
                        </a:solidFill>
                        <a:latin typeface="Source Sans Pro"/>
                        <a:ea typeface="Source Sans Pro"/>
                        <a:cs typeface="Source Sans Pro"/>
                        <a:sym typeface="Source Sans Pro"/>
                      </a:endParaRPr>
                    </a:p>
                  </a:txBody>
                  <a:tcPr marL="142875" marR="14287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50">
                          <a:solidFill>
                            <a:srgbClr val="1B1E29"/>
                          </a:solidFill>
                          <a:latin typeface="Source Sans Pro"/>
                          <a:ea typeface="Source Sans Pro"/>
                          <a:cs typeface="Source Sans Pro"/>
                          <a:sym typeface="Source Sans Pro"/>
                        </a:rPr>
                        <a:t>Set aside if there are two or more small businesses that could do the work. </a:t>
                      </a:r>
                      <a:endParaRPr sz="1350">
                        <a:solidFill>
                          <a:srgbClr val="1B1E29"/>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350">
                          <a:solidFill>
                            <a:srgbClr val="1B1E29"/>
                          </a:solidFill>
                          <a:latin typeface="Source Sans Pro"/>
                          <a:ea typeface="Source Sans Pro"/>
                          <a:cs typeface="Source Sans Pro"/>
                          <a:sym typeface="Source Sans Pro"/>
                        </a:rPr>
                        <a:t>( 8(a), HUBZone, SDVO, and WOSB set-asides.)</a:t>
                      </a:r>
                      <a:endParaRPr sz="1350">
                        <a:solidFill>
                          <a:srgbClr val="1B1E29"/>
                        </a:solidFill>
                        <a:latin typeface="Source Sans Pro"/>
                        <a:ea typeface="Source Sans Pro"/>
                        <a:cs typeface="Source Sans Pro"/>
                        <a:sym typeface="Source Sans Pro"/>
                      </a:endParaRPr>
                    </a:p>
                  </a:txBody>
                  <a:tcPr marL="142875" marR="142875" marT="91425" marB="91425">
                    <a:lnL w="9525" cap="flat" cmpd="sng">
                      <a:solidFill>
                        <a:srgbClr val="7F6000"/>
                      </a:solidFill>
                      <a:prstDash val="solid"/>
                      <a:round/>
                      <a:headEnd type="none" w="sm" len="sm"/>
                      <a:tailEnd type="none" w="sm" len="sm"/>
                    </a:lnL>
                    <a:lnR w="9525" cap="flat" cmpd="sng">
                      <a:solidFill>
                        <a:srgbClr val="7F6000"/>
                      </a:solidFill>
                      <a:prstDash val="solid"/>
                      <a:round/>
                      <a:headEnd type="none" w="sm" len="sm"/>
                      <a:tailEnd type="none" w="sm" len="sm"/>
                    </a:lnR>
                    <a:lnT w="9525" cap="flat" cmpd="sng">
                      <a:solidFill>
                        <a:srgbClr val="7F6000"/>
                      </a:solidFill>
                      <a:prstDash val="solid"/>
                      <a:round/>
                      <a:headEnd type="none" w="sm" len="sm"/>
                      <a:tailEnd type="none" w="sm" len="sm"/>
                    </a:lnT>
                    <a:lnB w="9525" cap="flat" cmpd="sng">
                      <a:solidFill>
                        <a:srgbClr val="7F6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 name="Google Shape;191;p18"/>
          <p:cNvSpPr txBox="1"/>
          <p:nvPr/>
        </p:nvSpPr>
        <p:spPr>
          <a:xfrm>
            <a:off x="507600" y="2600325"/>
            <a:ext cx="8128800" cy="1028700"/>
          </a:xfrm>
          <a:prstGeom prst="rect">
            <a:avLst/>
          </a:prstGeom>
          <a:no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1400"/>
              </a:spcBef>
              <a:spcAft>
                <a:spcPts val="1300"/>
              </a:spcAft>
              <a:buNone/>
            </a:pPr>
            <a:r>
              <a:rPr lang="en-US" sz="1800">
                <a:solidFill>
                  <a:schemeClr val="dk1"/>
                </a:solidFill>
                <a:latin typeface="Candara"/>
                <a:ea typeface="Candara"/>
                <a:cs typeface="Candara"/>
                <a:sym typeface="Candara"/>
              </a:rPr>
              <a:t>The federal government has preferences and “set-asides” for all small businesses. </a:t>
            </a:r>
            <a:r>
              <a:rPr lang="en-US" sz="1800">
                <a:solidFill>
                  <a:srgbClr val="1B1E29"/>
                </a:solidFill>
                <a:latin typeface="Candara"/>
                <a:ea typeface="Candara"/>
                <a:cs typeface="Candara"/>
                <a:sym typeface="Candara"/>
              </a:rPr>
              <a:t>A small business set-aside is based in part on the value and quantity of the goods or services the government wants to purchase.</a:t>
            </a:r>
            <a:endParaRPr sz="1800">
              <a:solidFill>
                <a:srgbClr val="1B1E29"/>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960"/>
              <a:buFont typeface="Noto Sans Symbols"/>
              <a:buChar char="✔"/>
            </a:pPr>
            <a:r>
              <a:rPr lang="en-US" sz="2960">
                <a:solidFill>
                  <a:schemeClr val="dk1"/>
                </a:solidFill>
              </a:rPr>
              <a:t>A for profit business</a:t>
            </a:r>
            <a:endParaRPr/>
          </a:p>
          <a:p>
            <a:pPr marL="274320" lvl="0" indent="-274320" algn="l" rtl="0">
              <a:lnSpc>
                <a:spcPct val="80000"/>
              </a:lnSpc>
              <a:spcBef>
                <a:spcPts val="592"/>
              </a:spcBef>
              <a:spcAft>
                <a:spcPts val="0"/>
              </a:spcAft>
              <a:buSzPts val="2960"/>
              <a:buFont typeface="Noto Sans Symbols"/>
              <a:buChar char="✔"/>
            </a:pPr>
            <a:r>
              <a:rPr lang="en-US" sz="2960">
                <a:solidFill>
                  <a:schemeClr val="dk1"/>
                </a:solidFill>
              </a:rPr>
              <a:t>Business located in the U.S., and</a:t>
            </a:r>
            <a:endParaRPr/>
          </a:p>
          <a:p>
            <a:pPr marL="274320" lvl="0" indent="-347980" algn="l" rtl="0">
              <a:spcBef>
                <a:spcPts val="560"/>
              </a:spcBef>
              <a:spcAft>
                <a:spcPts val="0"/>
              </a:spcAft>
              <a:buSzPts val="2960"/>
              <a:buChar char="✔"/>
            </a:pPr>
            <a:r>
              <a:rPr lang="en-US" sz="2800">
                <a:solidFill>
                  <a:schemeClr val="dk1"/>
                </a:solidFill>
              </a:rPr>
              <a:t>Qualified as a </a:t>
            </a:r>
            <a:r>
              <a:rPr lang="en-US" sz="2800" u="sng">
                <a:solidFill>
                  <a:schemeClr val="dk1"/>
                </a:solidFill>
              </a:rPr>
              <a:t>small business</a:t>
            </a:r>
            <a:r>
              <a:rPr lang="en-US" sz="2800">
                <a:solidFill>
                  <a:schemeClr val="dk1"/>
                </a:solidFill>
              </a:rPr>
              <a:t> under the criteria and size standards in 13 CFR Part 121 (which we’re going to talk about next).</a:t>
            </a:r>
            <a:endParaRPr/>
          </a:p>
          <a:p>
            <a:pPr marL="0" lvl="0" indent="0" algn="l" rtl="0">
              <a:lnSpc>
                <a:spcPct val="80000"/>
              </a:lnSpc>
              <a:spcBef>
                <a:spcPts val="444"/>
              </a:spcBef>
              <a:spcAft>
                <a:spcPts val="0"/>
              </a:spcAft>
              <a:buSzPts val="2220"/>
              <a:buNone/>
            </a:pPr>
            <a:endParaRPr sz="2220">
              <a:solidFill>
                <a:schemeClr val="dk1"/>
              </a:solidFill>
            </a:endParaRPr>
          </a:p>
          <a:p>
            <a:pPr marL="0" lvl="0" indent="0" algn="ctr" rtl="0">
              <a:lnSpc>
                <a:spcPct val="80000"/>
              </a:lnSpc>
              <a:spcBef>
                <a:spcPts val="444"/>
              </a:spcBef>
              <a:spcAft>
                <a:spcPts val="0"/>
              </a:spcAft>
              <a:buSzPts val="2220"/>
              <a:buNone/>
            </a:pPr>
            <a:r>
              <a:rPr lang="en-US" sz="2220" i="1">
                <a:solidFill>
                  <a:schemeClr val="dk1"/>
                </a:solidFill>
              </a:rPr>
              <a:t>Includes individuals, partnerships, corporations, joint ventures, associations, or cooperatives. </a:t>
            </a:r>
            <a:endParaRPr/>
          </a:p>
          <a:p>
            <a:pPr marL="0" lvl="0" indent="0" algn="l" rtl="0">
              <a:lnSpc>
                <a:spcPct val="80000"/>
              </a:lnSpc>
              <a:spcBef>
                <a:spcPts val="444"/>
              </a:spcBef>
              <a:spcAft>
                <a:spcPts val="0"/>
              </a:spcAft>
              <a:buSzPts val="2220"/>
              <a:buNone/>
            </a:pPr>
            <a:endParaRPr sz="2220"/>
          </a:p>
        </p:txBody>
      </p:sp>
      <p:sp>
        <p:nvSpPr>
          <p:cNvPr id="197" name="Google Shape;197;p19"/>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a:solidFill>
                  <a:srgbClr val="5A6378"/>
                </a:solidFill>
                <a:latin typeface="Candara"/>
                <a:ea typeface="Candara"/>
                <a:cs typeface="Candara"/>
                <a:sym typeface="Candara"/>
              </a:rPr>
              <a:t>June 24, 2020</a:t>
            </a:r>
            <a:endParaRPr sz="1000" b="0" i="0" u="none" strike="noStrike" cap="none">
              <a:solidFill>
                <a:srgbClr val="5A6378"/>
              </a:solidFill>
              <a:latin typeface="Candara"/>
              <a:ea typeface="Candara"/>
              <a:cs typeface="Candara"/>
              <a:sym typeface="Candara"/>
            </a:endParaRPr>
          </a:p>
        </p:txBody>
      </p:sp>
      <p:sp>
        <p:nvSpPr>
          <p:cNvPr id="198" name="Google Shape;198;p1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7</a:t>
            </a:fld>
            <a:endParaRPr sz="1000" b="0" i="0" u="none" strike="noStrike" cap="none">
              <a:solidFill>
                <a:srgbClr val="5A6378"/>
              </a:solidFill>
              <a:latin typeface="Candara"/>
              <a:ea typeface="Candara"/>
              <a:cs typeface="Candara"/>
              <a:sym typeface="Candara"/>
            </a:endParaRPr>
          </a:p>
        </p:txBody>
      </p:sp>
      <p:sp>
        <p:nvSpPr>
          <p:cNvPr id="199" name="Google Shape;19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What Businesses Qualify?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0"/>
          <p:cNvSpPr txBox="1">
            <a:spLocks noGrp="1"/>
          </p:cNvSpPr>
          <p:nvPr>
            <p:ph type="body" idx="1"/>
          </p:nvPr>
        </p:nvSpPr>
        <p:spPr>
          <a:xfrm>
            <a:off x="872075" y="2568900"/>
            <a:ext cx="7686300" cy="3257400"/>
          </a:xfrm>
          <a:prstGeom prst="rect">
            <a:avLst/>
          </a:prstGeom>
          <a:noFill/>
          <a:ln>
            <a:noFill/>
          </a:ln>
        </p:spPr>
        <p:txBody>
          <a:bodyPr spcFirstLastPara="1" wrap="square" lIns="91425" tIns="45700" rIns="91425" bIns="45700" anchor="t" anchorCtr="0">
            <a:noAutofit/>
          </a:bodyPr>
          <a:lstStyle/>
          <a:p>
            <a:pPr marL="457200" lvl="0" indent="-349250" algn="l" rtl="0">
              <a:spcBef>
                <a:spcPts val="360"/>
              </a:spcBef>
              <a:spcAft>
                <a:spcPts val="0"/>
              </a:spcAft>
              <a:buClr>
                <a:schemeClr val="dk1"/>
              </a:buClr>
              <a:buSzPts val="1900"/>
              <a:buChar char="*"/>
            </a:pPr>
            <a:r>
              <a:rPr lang="en-US" sz="2500">
                <a:solidFill>
                  <a:schemeClr val="dk1"/>
                </a:solidFill>
              </a:rPr>
              <a:t>Size standards vary by industry, and are based on either the </a:t>
            </a:r>
            <a:r>
              <a:rPr lang="en-US" sz="2500" u="sng">
                <a:solidFill>
                  <a:schemeClr val="dk1"/>
                </a:solidFill>
              </a:rPr>
              <a:t>number of employees</a:t>
            </a:r>
            <a:r>
              <a:rPr lang="en-US" sz="2500">
                <a:solidFill>
                  <a:schemeClr val="dk1"/>
                </a:solidFill>
              </a:rPr>
              <a:t> within the business or </a:t>
            </a:r>
            <a:r>
              <a:rPr lang="en-US" sz="2500" u="sng">
                <a:solidFill>
                  <a:schemeClr val="dk1"/>
                </a:solidFill>
              </a:rPr>
              <a:t>the company’s annual receipts</a:t>
            </a:r>
            <a:r>
              <a:rPr lang="en-US" sz="2500">
                <a:solidFill>
                  <a:schemeClr val="dk1"/>
                </a:solidFill>
              </a:rPr>
              <a:t>.</a:t>
            </a:r>
            <a:endParaRPr sz="2500">
              <a:solidFill>
                <a:schemeClr val="dk1"/>
              </a:solidFill>
            </a:endParaRPr>
          </a:p>
          <a:p>
            <a:pPr marL="457200" lvl="0" indent="-349250" algn="l" rtl="0">
              <a:spcBef>
                <a:spcPts val="0"/>
              </a:spcBef>
              <a:spcAft>
                <a:spcPts val="0"/>
              </a:spcAft>
              <a:buClr>
                <a:schemeClr val="dk1"/>
              </a:buClr>
              <a:buSzPts val="1900"/>
              <a:buChar char="*"/>
            </a:pPr>
            <a:r>
              <a:rPr lang="en-US" sz="2500">
                <a:solidFill>
                  <a:schemeClr val="dk1"/>
                </a:solidFill>
              </a:rPr>
              <a:t>Determine by primary NAICS code, or codes, that apply to a company’s operations. </a:t>
            </a:r>
            <a:endParaRPr sz="2500">
              <a:solidFill>
                <a:schemeClr val="dk1"/>
              </a:solidFill>
            </a:endParaRPr>
          </a:p>
          <a:p>
            <a:pPr marL="457200" lvl="0" indent="-342900" algn="l" rtl="0">
              <a:spcBef>
                <a:spcPts val="0"/>
              </a:spcBef>
              <a:spcAft>
                <a:spcPts val="0"/>
              </a:spcAft>
              <a:buClr>
                <a:schemeClr val="dk1"/>
              </a:buClr>
              <a:buSzPts val="1800"/>
              <a:buChar char="*"/>
            </a:pPr>
            <a:r>
              <a:rPr lang="en-US" sz="2500">
                <a:solidFill>
                  <a:schemeClr val="dk1"/>
                </a:solidFill>
              </a:rPr>
              <a:t>Match up the codes with the SBA’s Small Business Size Standards. </a:t>
            </a:r>
            <a:r>
              <a:rPr lang="en-US" sz="1800" u="sng">
                <a:solidFill>
                  <a:schemeClr val="hlink"/>
                </a:solidFill>
                <a:latin typeface="Arial"/>
                <a:ea typeface="Arial"/>
                <a:cs typeface="Arial"/>
                <a:sym typeface="Arial"/>
                <a:hlinkClick r:id="rId3"/>
              </a:rPr>
              <a:t>https://www.sba.gov/document/support--table-size-standards</a:t>
            </a:r>
            <a:endParaRPr sz="2800">
              <a:solidFill>
                <a:schemeClr val="dk1"/>
              </a:solidFill>
            </a:endParaRPr>
          </a:p>
        </p:txBody>
      </p:sp>
      <p:sp>
        <p:nvSpPr>
          <p:cNvPr id="205" name="Google Shape;205;p20"/>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06" name="Google Shape;206;p2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8</a:t>
            </a:fld>
            <a:endParaRPr sz="1000" b="0" i="0" u="none" strike="noStrike" cap="none">
              <a:solidFill>
                <a:srgbClr val="5A6378"/>
              </a:solidFill>
              <a:latin typeface="Candara"/>
              <a:ea typeface="Candara"/>
              <a:cs typeface="Candara"/>
              <a:sym typeface="Candara"/>
            </a:endParaRPr>
          </a:p>
        </p:txBody>
      </p:sp>
      <p:sp>
        <p:nvSpPr>
          <p:cNvPr id="207" name="Google Shape;20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Size Standards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800"/>
              <a:buChar char="*"/>
            </a:pPr>
            <a:r>
              <a:rPr lang="en-US" sz="2800">
                <a:solidFill>
                  <a:schemeClr val="dk1"/>
                </a:solidFill>
              </a:rPr>
              <a:t>The SBA uses the term </a:t>
            </a:r>
            <a:r>
              <a:rPr lang="en-US" sz="2800" b="1">
                <a:solidFill>
                  <a:schemeClr val="dk1"/>
                </a:solidFill>
              </a:rPr>
              <a:t>Annual Receipts:</a:t>
            </a:r>
            <a:r>
              <a:rPr lang="en-US" sz="2800">
                <a:solidFill>
                  <a:schemeClr val="dk1"/>
                </a:solidFill>
              </a:rPr>
              <a:t> This is the “total income” (or “gross income”) plus the “cost of goods sold.” These numbers can normally be found on a business’ IRS tax return forms. </a:t>
            </a:r>
            <a:endParaRPr/>
          </a:p>
          <a:p>
            <a:pPr marL="274320" lvl="0" indent="-274320" algn="l" rtl="0">
              <a:lnSpc>
                <a:spcPct val="90000"/>
              </a:lnSpc>
              <a:spcBef>
                <a:spcPts val="560"/>
              </a:spcBef>
              <a:spcAft>
                <a:spcPts val="0"/>
              </a:spcAft>
              <a:buSzPts val="2800"/>
              <a:buChar char="*"/>
            </a:pPr>
            <a:r>
              <a:rPr lang="en-US" sz="2800">
                <a:solidFill>
                  <a:schemeClr val="dk1"/>
                </a:solidFill>
              </a:rPr>
              <a:t>Receipts are averaged over a business’ latest 3 to 5 complete fiscal years to determine the average annual receipts. </a:t>
            </a:r>
            <a:endParaRPr/>
          </a:p>
        </p:txBody>
      </p:sp>
      <p:sp>
        <p:nvSpPr>
          <p:cNvPr id="216" name="Google Shape;216;p21"/>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A6378"/>
              </a:buClr>
              <a:buSzPts val="1000"/>
              <a:buFont typeface="Candara"/>
              <a:buNone/>
            </a:pPr>
            <a:r>
              <a:rPr lang="en-US" sz="1000" b="0" i="0" u="none" strike="noStrike" cap="none">
                <a:solidFill>
                  <a:srgbClr val="5A6378"/>
                </a:solidFill>
                <a:latin typeface="Candara"/>
                <a:ea typeface="Candara"/>
                <a:cs typeface="Candara"/>
                <a:sym typeface="Candara"/>
              </a:rPr>
              <a:t>June 24, 2020</a:t>
            </a:r>
            <a:endParaRPr/>
          </a:p>
        </p:txBody>
      </p:sp>
      <p:sp>
        <p:nvSpPr>
          <p:cNvPr id="217" name="Google Shape;217;p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6378"/>
              </a:buClr>
              <a:buSzPts val="1000"/>
              <a:buFont typeface="Candara"/>
              <a:buNone/>
            </a:pPr>
            <a:fld id="{00000000-1234-1234-1234-123412341234}" type="slidenum">
              <a:rPr lang="en-US" sz="1000" b="0" i="0" u="none" strike="noStrike" cap="none">
                <a:solidFill>
                  <a:srgbClr val="5A6378"/>
                </a:solidFill>
                <a:latin typeface="Candara"/>
                <a:ea typeface="Candara"/>
                <a:cs typeface="Candara"/>
                <a:sym typeface="Candara"/>
              </a:rPr>
              <a:t>9</a:t>
            </a:fld>
            <a:endParaRPr sz="1000" b="0" i="0" u="none" strike="noStrike" cap="none">
              <a:solidFill>
                <a:srgbClr val="5A6378"/>
              </a:solidFill>
              <a:latin typeface="Candara"/>
              <a:ea typeface="Candara"/>
              <a:cs typeface="Candara"/>
              <a:sym typeface="Candara"/>
            </a:endParaRPr>
          </a:p>
        </p:txBody>
      </p:sp>
      <p:sp>
        <p:nvSpPr>
          <p:cNvPr id="218" name="Google Shape;218;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en-US"/>
              <a:t>Average “Receipts” or Revenue</a:t>
            </a:r>
            <a:endParaRPr/>
          </a:p>
        </p:txBody>
      </p:sp>
    </p:spTree>
  </p:cSld>
  <p:clrMapOvr>
    <a:masterClrMapping/>
  </p:clrMapOvr>
</p:sld>
</file>

<file path=ppt/theme/theme1.xml><?xml version="1.0" encoding="utf-8"?>
<a:theme xmlns:a="http://schemas.openxmlformats.org/drawingml/2006/main" name="Waveform">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3444</Words>
  <Application>Microsoft Office PowerPoint</Application>
  <PresentationFormat>On-screen Show (4:3)</PresentationFormat>
  <Paragraphs>264</Paragraphs>
  <Slides>32</Slides>
  <Notes>32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Candara</vt:lpstr>
      <vt:lpstr>Calibri</vt:lpstr>
      <vt:lpstr>Source Sans Pro</vt:lpstr>
      <vt:lpstr>Georgia</vt:lpstr>
      <vt:lpstr>Noto Sans Symbols</vt:lpstr>
      <vt:lpstr>Waveform</vt:lpstr>
      <vt:lpstr>PowerPoint Presentation</vt:lpstr>
      <vt:lpstr>About Us</vt:lpstr>
      <vt:lpstr>Introductory Notes</vt:lpstr>
      <vt:lpstr>VOSB/SDVOSB Certification Basics</vt:lpstr>
      <vt:lpstr>Before Pursuing VOSB/SDVOSB  Certification, Questions to Consider…</vt:lpstr>
      <vt:lpstr>Why Are Small Business Programs Important?</vt:lpstr>
      <vt:lpstr>What Businesses Qualify?</vt:lpstr>
      <vt:lpstr>Size Standards</vt:lpstr>
      <vt:lpstr>Average “Receipts” or Revenue</vt:lpstr>
      <vt:lpstr>What Are NAICS Codes?</vt:lpstr>
      <vt:lpstr>Finding Your NAICS Codes</vt:lpstr>
      <vt:lpstr>The VOSB/SDVOSB Program</vt:lpstr>
      <vt:lpstr>Pre-application Steps (1 of 2)</vt:lpstr>
      <vt:lpstr>Pre-application Steps (2 of 2)</vt:lpstr>
      <vt:lpstr>Eligibility Standards</vt:lpstr>
      <vt:lpstr>Veteran - Definition</vt:lpstr>
      <vt:lpstr>Service-Disabled Veteran - Definition</vt:lpstr>
      <vt:lpstr>VA Verification</vt:lpstr>
      <vt:lpstr>Ownership Standard</vt:lpstr>
      <vt:lpstr>Control Standard</vt:lpstr>
      <vt:lpstr>Starting Point: SAM</vt:lpstr>
      <vt:lpstr>Get familiar with the VA Site</vt:lpstr>
      <vt:lpstr>Verify your Veteran Status</vt:lpstr>
      <vt:lpstr>Basic Documentation Required</vt:lpstr>
      <vt:lpstr>Begin Verification Application</vt:lpstr>
      <vt:lpstr>Obtaining a DS Logon – 1 of 2</vt:lpstr>
      <vt:lpstr>Obtaining a DS Logon – 2 of 2</vt:lpstr>
      <vt:lpstr>ID.me Accounts – 1 of 2</vt:lpstr>
      <vt:lpstr>ID.me Accounts – 2 of 3</vt:lpstr>
      <vt:lpstr>Verification Process</vt:lpstr>
      <vt:lpstr>Eligibility terms &amp; reverification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Aleesha Roedel</dc:creator>
  <cp:lastModifiedBy>Aleesha Roedel</cp:lastModifiedBy>
  <cp:revision>3</cp:revision>
  <dcterms:modified xsi:type="dcterms:W3CDTF">2020-06-23T19:03:58Z</dcterms:modified>
</cp:coreProperties>
</file>